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ExtraLight"/>
      <p:regular r:id="rId19"/>
      <p:bold r:id="rId20"/>
      <p:italic r:id="rId21"/>
      <p:boldItalic r:id="rId22"/>
    </p:embeddedFont>
    <p:embeddedFont>
      <p:font typeface="Nunito"/>
      <p:regular r:id="rId23"/>
      <p:bold r:id="rId24"/>
      <p:italic r:id="rId25"/>
      <p:boldItalic r:id="rId26"/>
    </p:embeddedFont>
    <p:embeddedFont>
      <p:font typeface="Maven Pro"/>
      <p:regular r:id="rId27"/>
      <p:bold r:id="rId28"/>
    </p:embeddedFont>
    <p:embeddedFont>
      <p:font typeface="Maven Pro Medium"/>
      <p:regular r:id="rId29"/>
      <p:bold r:id="rId30"/>
    </p:embeddedFont>
    <p:embeddedFont>
      <p:font typeface="Nunito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ExtraLight-bold.fntdata"/><Relationship Id="rId22" Type="http://schemas.openxmlformats.org/officeDocument/2006/relationships/font" Target="fonts/NunitoExtraLight-boldItalic.fntdata"/><Relationship Id="rId21" Type="http://schemas.openxmlformats.org/officeDocument/2006/relationships/font" Target="fonts/NunitoExtraLight-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avenPro-bold.fntdata"/><Relationship Id="rId27"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Light-regular.fntdata"/><Relationship Id="rId30" Type="http://schemas.openxmlformats.org/officeDocument/2006/relationships/font" Target="fonts/MavenProMedium-bold.fntdata"/><Relationship Id="rId11" Type="http://schemas.openxmlformats.org/officeDocument/2006/relationships/slide" Target="slides/slide6.xml"/><Relationship Id="rId33" Type="http://schemas.openxmlformats.org/officeDocument/2006/relationships/font" Target="fonts/NunitoLight-italic.fntdata"/><Relationship Id="rId10" Type="http://schemas.openxmlformats.org/officeDocument/2006/relationships/slide" Target="slides/slide5.xml"/><Relationship Id="rId32" Type="http://schemas.openxmlformats.org/officeDocument/2006/relationships/font" Target="fonts/NunitoLight-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NunitoLight-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ExtraLigh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fddb59e5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fddb59e5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f3d99178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f3d99178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f3d99178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f3d99178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fddb59e5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fddb59e5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2f3d99178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2f3d99178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Q: Biggest pain point for using money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 </a:t>
            </a:r>
            <a:r>
              <a:rPr lang="en">
                <a:solidFill>
                  <a:schemeClr val="dk1"/>
                </a:solidFill>
                <a:highlight>
                  <a:srgbClr val="FF9900"/>
                </a:highlight>
              </a:rPr>
              <a:t>Physical money hygiene is a problem.</a:t>
            </a:r>
            <a:r>
              <a:rPr lang="en">
                <a:solidFill>
                  <a:schemeClr val="dk1"/>
                </a:solidFill>
              </a:rPr>
              <a:t> The change has a lot of coins also, so it becomes inconvenient to store. Mobile cashless kinda solves the problem, but takes multi steps to authenticate and officiaite the transaction like multiple clicks. Sometimes to generate the QR code, navigate oops completely missed that out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Script:</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From cash to credit cards, to mobile payment that is most prevalent today, our method of transaction has undergone significant changes. However, there remains a plethora of problems with conventional methods of payment: for example the trouble of keying in personal information when shopping online on a new platform, the hassle of authentication when trying to access your mobile banking application, just to name a few</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fddb59e5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fddb59e5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all the current pain points of traditional transactional methods, we believe that with EyePay, a smart glasses application promoting seamless and intuitive transactional procedure, we will be able to introduce the next paradigm in payment practice.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fddb59e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fddb59e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Nunito"/>
                <a:ea typeface="Nunito"/>
                <a:cs typeface="Nunito"/>
                <a:sym typeface="Nunito"/>
              </a:rPr>
              <a:t>Look at a payment marker that’s generated on the fly, synced to you smart glass</a:t>
            </a:r>
            <a:endParaRPr sz="1800">
              <a:solidFill>
                <a:schemeClr val="dk1"/>
              </a:solidFill>
              <a:latin typeface="Nunito"/>
              <a:ea typeface="Nunito"/>
              <a:cs typeface="Nunito"/>
              <a:sym typeface="Nunito"/>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Nunito"/>
                <a:ea typeface="Nunito"/>
                <a:cs typeface="Nunito"/>
                <a:sym typeface="Nunito"/>
              </a:rPr>
              <a:t>Wallet appears. Payment approval </a:t>
            </a:r>
            <a:endParaRPr sz="1800">
              <a:solidFill>
                <a:schemeClr val="dk1"/>
              </a:solidFill>
              <a:latin typeface="Nunito"/>
              <a:ea typeface="Nunito"/>
              <a:cs typeface="Nunito"/>
              <a:sym typeface="Nunito"/>
            </a:endParaRPr>
          </a:p>
          <a:p>
            <a:pPr indent="0" lvl="0" marL="0" rtl="0" algn="l">
              <a:spcBef>
                <a:spcPts val="1200"/>
              </a:spcBef>
              <a:spcAft>
                <a:spcPts val="0"/>
              </a:spcAft>
              <a:buClr>
                <a:schemeClr val="dk1"/>
              </a:buClr>
              <a:buSzPts val="1100"/>
              <a:buFont typeface="Arial"/>
              <a:buNone/>
            </a:pPr>
            <a:r>
              <a:rPr lang="en">
                <a:solidFill>
                  <a:schemeClr val="dk1"/>
                </a:solidFill>
              </a:rPr>
              <a:t>Script: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EyePay, we make use of “Heads-up” computing enabled by smart glasses to make</a:t>
            </a:r>
            <a:r>
              <a:rPr lang="en">
                <a:solidFill>
                  <a:schemeClr val="lt1"/>
                </a:solidFill>
                <a:highlight>
                  <a:schemeClr val="dk1"/>
                </a:highlight>
              </a:rPr>
              <a:t> the process of payment more intuitive and a lot easier.  Meanwhile, close-up display of information relevant to the commodities during purchase can help users make more informed decisions, and it does a better job at protecting the users’ privacy than our smartphones with a much wider and more public display.</a:t>
            </a:r>
            <a:endParaRPr>
              <a:solidFill>
                <a:schemeClr val="lt1"/>
              </a:solidFill>
              <a:highlight>
                <a:schemeClr val="dk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fddb59e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fddb59e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This is how </a:t>
            </a:r>
            <a:r>
              <a:rPr lang="en">
                <a:solidFill>
                  <a:schemeClr val="dk1"/>
                </a:solidFill>
              </a:rPr>
              <a:t>EyePay works. In the menu page of the glasses, looking at the coin icon for a customizable period of time will launch the EyePay application. </a:t>
            </a:r>
            <a:r>
              <a:rPr lang="en"/>
              <a:t>During first-time login</a:t>
            </a:r>
            <a:r>
              <a:rPr lang="en"/>
              <a:t>, the system will guide the users with a textual payment tutorial. Actions like touching the avatar or nodding can trigger the payment mode, then the user will need to look at a number, representing the total sum to be paid for another period of time to confirm payment. And the glasses can achieve this through built-in eye tracking sensor. If the total sum can not be seen, the system will take in speech input for the sum to be paid. If the payment is unsuccessful, there will be additional instructions to pay again.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f3d991789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f3d991789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point of time, some of you may still remain unconvinced about our app’s utility. To further demonstrate EyePay’s potential, I will now explain how EyePay triumphs over traditional payment methods in three main domain.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fddb59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fddb59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Char char="●"/>
            </a:pPr>
            <a:r>
              <a:rPr lang="en" sz="1400">
                <a:solidFill>
                  <a:srgbClr val="595959"/>
                </a:solidFill>
              </a:rPr>
              <a:t>3 ways in which how EyePay is better than conventional methods of payment</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In-store payment: redefine the shopping procedure: no cashier desk, more info on the products</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Online payment: hassle-free experience without inputting bank information each time</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Social payment: direct transaction to your friends within seconds</a:t>
            </a:r>
            <a:endParaRPr sz="1400">
              <a:solidFill>
                <a:srgbClr val="595959"/>
              </a:solidFill>
            </a:endParaRPr>
          </a:p>
          <a:p>
            <a:pPr indent="0" lvl="0" marL="0" rtl="0" algn="l">
              <a:lnSpc>
                <a:spcPct val="115000"/>
              </a:lnSpc>
              <a:spcBef>
                <a:spcPts val="1200"/>
              </a:spcBef>
              <a:spcAft>
                <a:spcPts val="0"/>
              </a:spcAft>
              <a:buNone/>
            </a:pPr>
            <a:r>
              <a:t/>
            </a:r>
            <a:endParaRPr sz="1400">
              <a:solidFill>
                <a:srgbClr val="595959"/>
              </a:solidFill>
            </a:endParaRPr>
          </a:p>
          <a:p>
            <a:pPr indent="0" lvl="0" marL="0" rtl="0" algn="l">
              <a:lnSpc>
                <a:spcPct val="115000"/>
              </a:lnSpc>
              <a:spcBef>
                <a:spcPts val="1200"/>
              </a:spcBef>
              <a:spcAft>
                <a:spcPts val="0"/>
              </a:spcAft>
              <a:buNone/>
            </a:pPr>
            <a:r>
              <a:rPr lang="en" sz="1400">
                <a:solidFill>
                  <a:srgbClr val="595959"/>
                </a:solidFill>
              </a:rPr>
              <a:t>Script:</a:t>
            </a:r>
            <a:endParaRPr sz="1400">
              <a:solidFill>
                <a:srgbClr val="595959"/>
              </a:solidFill>
            </a:endParaRPr>
          </a:p>
          <a:p>
            <a:pPr indent="0" lvl="0" marL="0" rtl="0" algn="l">
              <a:lnSpc>
                <a:spcPct val="115000"/>
              </a:lnSpc>
              <a:spcBef>
                <a:spcPts val="1200"/>
              </a:spcBef>
              <a:spcAft>
                <a:spcPts val="1200"/>
              </a:spcAft>
              <a:buNone/>
            </a:pPr>
            <a:r>
              <a:rPr lang="en">
                <a:solidFill>
                  <a:schemeClr val="dk1"/>
                </a:solidFill>
              </a:rPr>
              <a:t>Firstly, it’s the changes it brings to the overall shopping procedures. Interactive payment avatar allows for swift payment under any settings, and with all of your payment-related information linked to your device, the glasses enable quick sign-in to different shopping platforms, and. With EyeShop, the users to pay without going to the cashiers, reducing congestions at shopping centres and making shopping a much more comfortable experience.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f3d9917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f3d9917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just">
              <a:lnSpc>
                <a:spcPct val="115000"/>
              </a:lnSpc>
              <a:spcBef>
                <a:spcPts val="0"/>
              </a:spcBef>
              <a:spcAft>
                <a:spcPts val="0"/>
              </a:spcAft>
              <a:buClr>
                <a:schemeClr val="dk1"/>
              </a:buClr>
              <a:buSzPts val="1100"/>
              <a:buFont typeface="Arial"/>
              <a:buNone/>
            </a:pPr>
            <a:r>
              <a:rPr lang="en" sz="1300">
                <a:solidFill>
                  <a:srgbClr val="595959"/>
                </a:solidFill>
              </a:rPr>
              <a:t>Keeping track of the user’s brain activity in a commercial setting, we hope to detect the user’s emotions through in-built EEG (</a:t>
            </a:r>
            <a:r>
              <a:rPr lang="en" sz="1200">
                <a:solidFill>
                  <a:srgbClr val="202124"/>
                </a:solidFill>
                <a:highlight>
                  <a:srgbClr val="FFFFFF"/>
                </a:highlight>
              </a:rPr>
              <a:t>electroencephalogram</a:t>
            </a:r>
            <a:r>
              <a:rPr lang="en" sz="1300">
                <a:solidFill>
                  <a:srgbClr val="595959"/>
                </a:solidFill>
              </a:rPr>
              <a:t>) sensors of the glasses, through which we can use algorithms to calculate the tendency of users to engage in impulsive purchase.</a:t>
            </a:r>
            <a:endParaRPr sz="1300">
              <a:solidFill>
                <a:srgbClr val="595959"/>
              </a:solidFill>
            </a:endParaRPr>
          </a:p>
          <a:p>
            <a:pPr indent="0" lvl="0" marL="0" rtl="0" algn="l">
              <a:spcBef>
                <a:spcPts val="1200"/>
              </a:spcBef>
              <a:spcAft>
                <a:spcPts val="0"/>
              </a:spcAft>
              <a:buNone/>
            </a:pPr>
            <a:r>
              <a:rPr lang="en"/>
              <a:t>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Secondly, EyePay allows for multiple forms interactions which makes our glasses a more inclusive technology. We could also make an impact on the users lifestyle by pre-empting impulsive purchase, through integrated EEG sensors into our glasses, which can keep track of our brain activities to calculate the users’ tendency to engage in impulsive purchase.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fddb59e5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fddb59e5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595959"/>
              </a:buClr>
              <a:buSzPts val="1000"/>
              <a:buChar char="-"/>
            </a:pPr>
            <a:r>
              <a:rPr b="1" lang="en" sz="1000">
                <a:solidFill>
                  <a:srgbClr val="595959"/>
                </a:solidFill>
              </a:rPr>
              <a:t>“Heads-up” computing</a:t>
            </a:r>
            <a:endParaRPr b="1" sz="1000">
              <a:solidFill>
                <a:srgbClr val="595959"/>
              </a:solidFill>
            </a:endParaRPr>
          </a:p>
          <a:p>
            <a:pPr indent="0" lvl="0" marL="457200" rtl="0" algn="l">
              <a:lnSpc>
                <a:spcPct val="115000"/>
              </a:lnSpc>
              <a:spcBef>
                <a:spcPts val="1200"/>
              </a:spcBef>
              <a:spcAft>
                <a:spcPts val="0"/>
              </a:spcAft>
              <a:buClr>
                <a:schemeClr val="dk1"/>
              </a:buClr>
              <a:buSzPts val="1100"/>
              <a:buFont typeface="Arial"/>
              <a:buNone/>
            </a:pPr>
            <a:r>
              <a:rPr lang="en" sz="1000">
                <a:solidFill>
                  <a:srgbClr val="595959"/>
                </a:solidFill>
              </a:rPr>
              <a:t>More natural interaction</a:t>
            </a:r>
            <a:endParaRPr sz="1000">
              <a:solidFill>
                <a:srgbClr val="595959"/>
              </a:solidFill>
            </a:endParaRPr>
          </a:p>
          <a:p>
            <a:pPr indent="-292100" lvl="0" marL="457200" rtl="0" algn="l">
              <a:lnSpc>
                <a:spcPct val="115000"/>
              </a:lnSpc>
              <a:spcBef>
                <a:spcPts val="1200"/>
              </a:spcBef>
              <a:spcAft>
                <a:spcPts val="0"/>
              </a:spcAft>
              <a:buClr>
                <a:srgbClr val="595959"/>
              </a:buClr>
              <a:buSzPts val="1000"/>
              <a:buChar char="-"/>
            </a:pPr>
            <a:r>
              <a:rPr b="1" lang="en" sz="1000">
                <a:solidFill>
                  <a:srgbClr val="595959"/>
                </a:solidFill>
              </a:rPr>
              <a:t>More privacy</a:t>
            </a:r>
            <a:endParaRPr b="1" sz="1000">
              <a:solidFill>
                <a:srgbClr val="595959"/>
              </a:solidFill>
            </a:endParaRPr>
          </a:p>
          <a:p>
            <a:pPr indent="0" lvl="0" marL="457200" rtl="0" algn="l">
              <a:lnSpc>
                <a:spcPct val="115000"/>
              </a:lnSpc>
              <a:spcBef>
                <a:spcPts val="1200"/>
              </a:spcBef>
              <a:spcAft>
                <a:spcPts val="0"/>
              </a:spcAft>
              <a:buClr>
                <a:schemeClr val="dk1"/>
              </a:buClr>
              <a:buSzPts val="1100"/>
              <a:buFont typeface="Arial"/>
              <a:buNone/>
            </a:pPr>
            <a:r>
              <a:rPr lang="en" sz="1000">
                <a:solidFill>
                  <a:srgbClr val="595959"/>
                </a:solidFill>
              </a:rPr>
              <a:t>No face recognition, private screen</a:t>
            </a:r>
            <a:endParaRPr sz="1000">
              <a:solidFill>
                <a:srgbClr val="595959"/>
              </a:solidFill>
            </a:endParaRPr>
          </a:p>
          <a:p>
            <a:pPr indent="-292100" lvl="0" marL="457200" rtl="0" algn="l">
              <a:lnSpc>
                <a:spcPct val="115000"/>
              </a:lnSpc>
              <a:spcBef>
                <a:spcPts val="1200"/>
              </a:spcBef>
              <a:spcAft>
                <a:spcPts val="0"/>
              </a:spcAft>
              <a:buClr>
                <a:srgbClr val="595959"/>
              </a:buClr>
              <a:buSzPts val="1000"/>
              <a:buChar char="-"/>
            </a:pPr>
            <a:r>
              <a:rPr b="1" lang="en" sz="1000">
                <a:solidFill>
                  <a:srgbClr val="595959"/>
                </a:solidFill>
              </a:rPr>
              <a:t>More fun</a:t>
            </a:r>
            <a:endParaRPr b="1" sz="1000">
              <a:solidFill>
                <a:srgbClr val="595959"/>
              </a:solidFill>
            </a:endParaRPr>
          </a:p>
          <a:p>
            <a:pPr indent="0" lvl="0" marL="457200" rtl="0" algn="l">
              <a:lnSpc>
                <a:spcPct val="115000"/>
              </a:lnSpc>
              <a:spcBef>
                <a:spcPts val="1200"/>
              </a:spcBef>
              <a:spcAft>
                <a:spcPts val="0"/>
              </a:spcAft>
              <a:buClr>
                <a:schemeClr val="dk1"/>
              </a:buClr>
              <a:buSzPts val="1100"/>
              <a:buFont typeface="Arial"/>
              <a:buNone/>
            </a:pPr>
            <a:r>
              <a:rPr lang="en" sz="1000">
                <a:solidFill>
                  <a:srgbClr val="595959"/>
                </a:solidFill>
              </a:rPr>
              <a:t>Customizable payment gesture, intuitive</a:t>
            </a:r>
            <a:endParaRPr sz="1000">
              <a:solidFill>
                <a:srgbClr val="595959"/>
              </a:solidFill>
            </a:endParaRPr>
          </a:p>
          <a:p>
            <a:pPr indent="-292100" lvl="0" marL="457200" rtl="0" algn="l">
              <a:lnSpc>
                <a:spcPct val="115000"/>
              </a:lnSpc>
              <a:spcBef>
                <a:spcPts val="1200"/>
              </a:spcBef>
              <a:spcAft>
                <a:spcPts val="0"/>
              </a:spcAft>
              <a:buClr>
                <a:srgbClr val="595959"/>
              </a:buClr>
              <a:buSzPts val="1000"/>
              <a:buChar char="-"/>
            </a:pPr>
            <a:r>
              <a:rPr b="1" lang="en" sz="1000">
                <a:solidFill>
                  <a:srgbClr val="595959"/>
                </a:solidFill>
              </a:rPr>
              <a:t>Easier to use</a:t>
            </a:r>
            <a:endParaRPr b="1" sz="1000">
              <a:solidFill>
                <a:srgbClr val="595959"/>
              </a:solidFill>
            </a:endParaRPr>
          </a:p>
          <a:p>
            <a:pPr indent="0" lvl="0" marL="457200" rtl="0" algn="l">
              <a:lnSpc>
                <a:spcPct val="115000"/>
              </a:lnSpc>
              <a:spcBef>
                <a:spcPts val="1200"/>
              </a:spcBef>
              <a:spcAft>
                <a:spcPts val="0"/>
              </a:spcAft>
              <a:buClr>
                <a:schemeClr val="dk1"/>
              </a:buClr>
              <a:buSzPts val="1100"/>
              <a:buFont typeface="Arial"/>
              <a:buNone/>
            </a:pPr>
            <a:r>
              <a:rPr lang="en" sz="1000">
                <a:solidFill>
                  <a:srgbClr val="595959"/>
                </a:solidFill>
              </a:rPr>
              <a:t>Less action and more payment</a:t>
            </a:r>
            <a:endParaRPr sz="1000">
              <a:solidFill>
                <a:srgbClr val="595959"/>
              </a:solidFill>
            </a:endParaRPr>
          </a:p>
          <a:p>
            <a:pPr indent="0" lvl="0" marL="457200" rtl="0" algn="l">
              <a:lnSpc>
                <a:spcPct val="115000"/>
              </a:lnSpc>
              <a:spcBef>
                <a:spcPts val="1200"/>
              </a:spcBef>
              <a:spcAft>
                <a:spcPts val="0"/>
              </a:spcAft>
              <a:buClr>
                <a:schemeClr val="dk1"/>
              </a:buClr>
              <a:buSzPts val="1100"/>
              <a:buFont typeface="Arial"/>
              <a:buNone/>
            </a:pPr>
            <a:r>
              <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000">
                <a:solidFill>
                  <a:srgbClr val="595959"/>
                </a:solidFill>
              </a:rPr>
              <a:t>Script:</a:t>
            </a:r>
            <a:endParaRPr sz="10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000">
                <a:solidFill>
                  <a:srgbClr val="595959"/>
                </a:solidFill>
              </a:rPr>
              <a:t>Last but not least, EyePay adopts a much more user-centred approach when it comes to payment. With EyePay, every payment will be comfortable, safe, fun and easier than ever.</a:t>
            </a:r>
            <a:endParaRPr sz="10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18.jpg"/><Relationship Id="rId5"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75875"/>
            <a:ext cx="8520600" cy="248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7000"/>
              <a:t>EyePay</a:t>
            </a:r>
            <a:endParaRPr sz="7000"/>
          </a:p>
        </p:txBody>
      </p:sp>
      <p:pic>
        <p:nvPicPr>
          <p:cNvPr id="55" name="Google Shape;55;p13"/>
          <p:cNvPicPr preferRelativeResize="0"/>
          <p:nvPr/>
        </p:nvPicPr>
        <p:blipFill>
          <a:blip r:embed="rId3">
            <a:alphaModFix/>
          </a:blip>
          <a:stretch>
            <a:fillRect/>
          </a:stretch>
        </p:blipFill>
        <p:spPr>
          <a:xfrm>
            <a:off x="-884475" y="-52601"/>
            <a:ext cx="10480550" cy="5196101"/>
          </a:xfrm>
          <a:prstGeom prst="rect">
            <a:avLst/>
          </a:prstGeom>
          <a:noFill/>
          <a:ln>
            <a:noFill/>
          </a:ln>
        </p:spPr>
      </p:pic>
      <p:sp>
        <p:nvSpPr>
          <p:cNvPr id="56" name="Google Shape;56;p13"/>
          <p:cNvSpPr/>
          <p:nvPr/>
        </p:nvSpPr>
        <p:spPr>
          <a:xfrm>
            <a:off x="-1064875" y="0"/>
            <a:ext cx="10791900" cy="5143500"/>
          </a:xfrm>
          <a:prstGeom prst="rect">
            <a:avLst/>
          </a:prstGeom>
          <a:solidFill>
            <a:srgbClr val="020202">
              <a:alpha val="24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1396375" y="1082950"/>
            <a:ext cx="565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04D7FB"/>
                </a:solidFill>
                <a:latin typeface="Maven Pro Medium"/>
                <a:ea typeface="Maven Pro Medium"/>
                <a:cs typeface="Maven Pro Medium"/>
                <a:sym typeface="Maven Pro Medium"/>
              </a:rPr>
              <a:t>EyePay</a:t>
            </a:r>
            <a:r>
              <a:rPr lang="en" sz="3000">
                <a:latin typeface="Maven Pro Medium"/>
                <a:ea typeface="Maven Pro Medium"/>
                <a:cs typeface="Maven Pro Medium"/>
                <a:sym typeface="Maven Pro Medium"/>
              </a:rPr>
              <a:t> </a:t>
            </a:r>
            <a:r>
              <a:rPr lang="en" sz="3000">
                <a:solidFill>
                  <a:schemeClr val="lt1"/>
                </a:solidFill>
                <a:latin typeface="Maven Pro Medium"/>
                <a:ea typeface="Maven Pro Medium"/>
                <a:cs typeface="Maven Pro Medium"/>
                <a:sym typeface="Maven Pro Medium"/>
              </a:rPr>
              <a:t>in Augmented Reality</a:t>
            </a:r>
            <a:endParaRPr sz="3000">
              <a:solidFill>
                <a:schemeClr val="lt1"/>
              </a:solidFill>
              <a:latin typeface="Maven Pro Medium"/>
              <a:ea typeface="Maven Pro Medium"/>
              <a:cs typeface="Maven Pro Medium"/>
              <a:sym typeface="Maven Pro Medium"/>
            </a:endParaRPr>
          </a:p>
        </p:txBody>
      </p:sp>
      <p:sp>
        <p:nvSpPr>
          <p:cNvPr id="58" name="Google Shape;58;p13"/>
          <p:cNvSpPr txBox="1"/>
          <p:nvPr>
            <p:ph idx="1" type="subTitle"/>
          </p:nvPr>
        </p:nvSpPr>
        <p:spPr>
          <a:xfrm>
            <a:off x="311700" y="2962225"/>
            <a:ext cx="8520600" cy="1503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Developed on</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Vuzix Blade </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t/>
            </a:r>
            <a:endParaRPr sz="1800">
              <a:solidFill>
                <a:schemeClr val="lt1"/>
              </a:solidFill>
              <a:latin typeface="Maven Pro"/>
              <a:ea typeface="Maven Pro"/>
              <a:cs typeface="Maven Pro"/>
              <a:sym typeface="Maven Pro"/>
            </a:endParaRPr>
          </a:p>
          <a:p>
            <a:pPr indent="0" lvl="0" marL="0" rtl="0" algn="ctr">
              <a:spcBef>
                <a:spcPts val="0"/>
              </a:spcBef>
              <a:spcAft>
                <a:spcPts val="0"/>
              </a:spcAft>
              <a:buNone/>
            </a:pPr>
            <a:r>
              <a:rPr lang="en" sz="1800">
                <a:solidFill>
                  <a:schemeClr val="lt1"/>
                </a:solidFill>
                <a:latin typeface="Maven Pro"/>
                <a:ea typeface="Maven Pro"/>
                <a:cs typeface="Maven Pro"/>
                <a:sym typeface="Maven Pro"/>
              </a:rPr>
              <a:t> Wang Silang, Sun Yu, Jerald, Jun Leong</a:t>
            </a:r>
            <a:endParaRPr sz="1800">
              <a:solidFill>
                <a:schemeClr val="lt1"/>
              </a:solidFill>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339"/>
        </a:solidFill>
      </p:bgPr>
    </p:bg>
    <p:spTree>
      <p:nvGrpSpPr>
        <p:cNvPr id="167" name="Shape 167"/>
        <p:cNvGrpSpPr/>
        <p:nvPr/>
      </p:nvGrpSpPr>
      <p:grpSpPr>
        <a:xfrm>
          <a:off x="0" y="0"/>
          <a:ext cx="0" cy="0"/>
          <a:chOff x="0" y="0"/>
          <a:chExt cx="0" cy="0"/>
        </a:xfrm>
      </p:grpSpPr>
      <p:sp>
        <p:nvSpPr>
          <p:cNvPr id="168" name="Google Shape;168;p22"/>
          <p:cNvSpPr txBox="1"/>
          <p:nvPr>
            <p:ph type="title"/>
          </p:nvPr>
        </p:nvSpPr>
        <p:spPr>
          <a:xfrm>
            <a:off x="2844925" y="1715575"/>
            <a:ext cx="352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Maven Pro Medium"/>
                <a:ea typeface="Maven Pro Medium"/>
                <a:cs typeface="Maven Pro Medium"/>
                <a:sym typeface="Maven Pro Medium"/>
              </a:rPr>
              <a:t>Limitations </a:t>
            </a:r>
            <a:endParaRPr>
              <a:solidFill>
                <a:schemeClr val="lt1"/>
              </a:solidFill>
              <a:latin typeface="Maven Pro Medium"/>
              <a:ea typeface="Maven Pro Medium"/>
              <a:cs typeface="Maven Pro Medium"/>
              <a:sym typeface="Maven Pro Medium"/>
            </a:endParaRPr>
          </a:p>
        </p:txBody>
      </p:sp>
      <p:sp>
        <p:nvSpPr>
          <p:cNvPr id="169" name="Google Shape;169;p22"/>
          <p:cNvSpPr txBox="1"/>
          <p:nvPr>
            <p:ph idx="1" type="body"/>
          </p:nvPr>
        </p:nvSpPr>
        <p:spPr>
          <a:xfrm>
            <a:off x="2747350" y="2434175"/>
            <a:ext cx="4798200" cy="131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Nunito"/>
              <a:buChar char="●"/>
            </a:pPr>
            <a:r>
              <a:rPr lang="en">
                <a:solidFill>
                  <a:schemeClr val="lt1"/>
                </a:solidFill>
                <a:latin typeface="Nunito"/>
                <a:ea typeface="Nunito"/>
                <a:cs typeface="Nunito"/>
                <a:sym typeface="Nunito"/>
              </a:rPr>
              <a:t>Design point of view</a:t>
            </a:r>
            <a:endParaRPr>
              <a:solidFill>
                <a:schemeClr val="lt1"/>
              </a:solidFill>
              <a:latin typeface="Nunito"/>
              <a:ea typeface="Nunito"/>
              <a:cs typeface="Nunito"/>
              <a:sym typeface="Nunito"/>
            </a:endParaRPr>
          </a:p>
          <a:p>
            <a:pPr indent="-342900" lvl="0" marL="457200" rtl="0" algn="l">
              <a:spcBef>
                <a:spcPts val="0"/>
              </a:spcBef>
              <a:spcAft>
                <a:spcPts val="0"/>
              </a:spcAft>
              <a:buClr>
                <a:schemeClr val="lt1"/>
              </a:buClr>
              <a:buSzPts val="1800"/>
              <a:buFont typeface="Nunito"/>
              <a:buChar char="●"/>
            </a:pPr>
            <a:r>
              <a:rPr lang="en">
                <a:solidFill>
                  <a:schemeClr val="lt1"/>
                </a:solidFill>
                <a:latin typeface="Nunito"/>
                <a:ea typeface="Nunito"/>
                <a:cs typeface="Nunito"/>
                <a:sym typeface="Nunito"/>
              </a:rPr>
              <a:t>Technical point of view</a:t>
            </a:r>
            <a:endParaRPr>
              <a:solidFill>
                <a:schemeClr val="lt1"/>
              </a:solidFill>
              <a:latin typeface="Nunito"/>
              <a:ea typeface="Nunito"/>
              <a:cs typeface="Nunito"/>
              <a:sym typeface="Nunito"/>
            </a:endParaRPr>
          </a:p>
        </p:txBody>
      </p:sp>
      <p:sp>
        <p:nvSpPr>
          <p:cNvPr id="170" name="Google Shape;170;p22"/>
          <p:cNvSpPr/>
          <p:nvPr/>
        </p:nvSpPr>
        <p:spPr>
          <a:xfrm>
            <a:off x="2523550" y="1890025"/>
            <a:ext cx="223800" cy="223800"/>
          </a:xfrm>
          <a:prstGeom prst="ellipse">
            <a:avLst/>
          </a:prstGeom>
          <a:solidFill>
            <a:srgbClr val="04D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339"/>
        </a:solidFill>
      </p:bgPr>
    </p:bg>
    <p:spTree>
      <p:nvGrpSpPr>
        <p:cNvPr id="174" name="Shape 174"/>
        <p:cNvGrpSpPr/>
        <p:nvPr/>
      </p:nvGrpSpPr>
      <p:grpSpPr>
        <a:xfrm>
          <a:off x="0" y="0"/>
          <a:ext cx="0" cy="0"/>
          <a:chOff x="0" y="0"/>
          <a:chExt cx="0" cy="0"/>
        </a:xfrm>
      </p:grpSpPr>
      <p:sp>
        <p:nvSpPr>
          <p:cNvPr id="175" name="Google Shape;175;p23"/>
          <p:cNvSpPr txBox="1"/>
          <p:nvPr>
            <p:ph type="title"/>
          </p:nvPr>
        </p:nvSpPr>
        <p:spPr>
          <a:xfrm>
            <a:off x="845100" y="826025"/>
            <a:ext cx="6072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Maven Pro Medium"/>
                <a:ea typeface="Maven Pro Medium"/>
                <a:cs typeface="Maven Pro Medium"/>
                <a:sym typeface="Maven Pro Medium"/>
              </a:rPr>
              <a:t>Design Limitations</a:t>
            </a:r>
            <a:endParaRPr>
              <a:solidFill>
                <a:schemeClr val="lt1"/>
              </a:solidFill>
              <a:latin typeface="Maven Pro Medium"/>
              <a:ea typeface="Maven Pro Medium"/>
              <a:cs typeface="Maven Pro Medium"/>
              <a:sym typeface="Maven Pro Medium"/>
            </a:endParaRPr>
          </a:p>
        </p:txBody>
      </p:sp>
      <p:pic>
        <p:nvPicPr>
          <p:cNvPr id="176" name="Google Shape;176;p23"/>
          <p:cNvPicPr preferRelativeResize="0"/>
          <p:nvPr/>
        </p:nvPicPr>
        <p:blipFill>
          <a:blip r:embed="rId3">
            <a:alphaModFix/>
          </a:blip>
          <a:stretch>
            <a:fillRect/>
          </a:stretch>
        </p:blipFill>
        <p:spPr>
          <a:xfrm>
            <a:off x="3524488" y="3740899"/>
            <a:ext cx="2095025" cy="1178925"/>
          </a:xfrm>
          <a:prstGeom prst="rect">
            <a:avLst/>
          </a:prstGeom>
          <a:noFill/>
          <a:ln>
            <a:noFill/>
          </a:ln>
        </p:spPr>
      </p:pic>
      <p:sp>
        <p:nvSpPr>
          <p:cNvPr id="177" name="Google Shape;177;p23"/>
          <p:cNvSpPr/>
          <p:nvPr/>
        </p:nvSpPr>
        <p:spPr>
          <a:xfrm>
            <a:off x="556425" y="1000475"/>
            <a:ext cx="223800" cy="223800"/>
          </a:xfrm>
          <a:prstGeom prst="ellipse">
            <a:avLst/>
          </a:prstGeom>
          <a:solidFill>
            <a:srgbClr val="04D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944950" y="1802300"/>
            <a:ext cx="7161600" cy="5727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1600">
                <a:solidFill>
                  <a:schemeClr val="lt1"/>
                </a:solidFill>
                <a:latin typeface="Nunito Light"/>
                <a:ea typeface="Nunito Light"/>
                <a:cs typeface="Nunito Light"/>
                <a:sym typeface="Nunito Light"/>
              </a:rPr>
              <a:t>Not every glass has the same controls, sensors, and features as a whole</a:t>
            </a:r>
            <a:endParaRPr sz="1200">
              <a:solidFill>
                <a:schemeClr val="lt1"/>
              </a:solidFill>
            </a:endParaRPr>
          </a:p>
        </p:txBody>
      </p:sp>
      <p:sp>
        <p:nvSpPr>
          <p:cNvPr id="179" name="Google Shape;179;p23"/>
          <p:cNvSpPr/>
          <p:nvPr/>
        </p:nvSpPr>
        <p:spPr>
          <a:xfrm>
            <a:off x="944950" y="2571750"/>
            <a:ext cx="7161600" cy="838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1600">
                <a:solidFill>
                  <a:schemeClr val="lt1"/>
                </a:solidFill>
                <a:latin typeface="Nunito Light"/>
                <a:ea typeface="Nunito Light"/>
                <a:cs typeface="Nunito Light"/>
                <a:sym typeface="Nunito Light"/>
              </a:rPr>
              <a:t>Trust from user: lack of authentication procedure. AR glasses can be more easily hacked than phone</a:t>
            </a:r>
            <a:endParaRPr sz="10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339"/>
        </a:solidFill>
      </p:bgPr>
    </p:bg>
    <p:spTree>
      <p:nvGrpSpPr>
        <p:cNvPr id="183" name="Shape 183"/>
        <p:cNvGrpSpPr/>
        <p:nvPr/>
      </p:nvGrpSpPr>
      <p:grpSpPr>
        <a:xfrm>
          <a:off x="0" y="0"/>
          <a:ext cx="0" cy="0"/>
          <a:chOff x="0" y="0"/>
          <a:chExt cx="0" cy="0"/>
        </a:xfrm>
      </p:grpSpPr>
      <p:sp>
        <p:nvSpPr>
          <p:cNvPr id="184" name="Google Shape;184;p24"/>
          <p:cNvSpPr txBox="1"/>
          <p:nvPr>
            <p:ph type="title"/>
          </p:nvPr>
        </p:nvSpPr>
        <p:spPr>
          <a:xfrm>
            <a:off x="714250" y="445025"/>
            <a:ext cx="453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EEEEE"/>
                </a:solidFill>
                <a:latin typeface="Maven Pro Medium"/>
                <a:ea typeface="Maven Pro Medium"/>
                <a:cs typeface="Maven Pro Medium"/>
                <a:sym typeface="Maven Pro Medium"/>
              </a:rPr>
              <a:t>Technical Limitations</a:t>
            </a:r>
            <a:endParaRPr>
              <a:solidFill>
                <a:srgbClr val="EEEEEE"/>
              </a:solidFill>
              <a:latin typeface="Maven Pro Medium"/>
              <a:ea typeface="Maven Pro Medium"/>
              <a:cs typeface="Maven Pro Medium"/>
              <a:sym typeface="Maven Pro Medium"/>
            </a:endParaRPr>
          </a:p>
        </p:txBody>
      </p:sp>
      <p:sp>
        <p:nvSpPr>
          <p:cNvPr id="185" name="Google Shape;185;p24"/>
          <p:cNvSpPr txBox="1"/>
          <p:nvPr>
            <p:ph idx="1" type="body"/>
          </p:nvPr>
        </p:nvSpPr>
        <p:spPr>
          <a:xfrm>
            <a:off x="311700" y="1152475"/>
            <a:ext cx="4686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50000"/>
              </a:lnSpc>
              <a:spcBef>
                <a:spcPts val="0"/>
              </a:spcBef>
              <a:spcAft>
                <a:spcPts val="0"/>
              </a:spcAft>
              <a:buClr>
                <a:schemeClr val="dk1"/>
              </a:buClr>
              <a:buSzPct val="61111"/>
              <a:buFont typeface="Arial"/>
              <a:buNone/>
            </a:pPr>
            <a:r>
              <a:rPr lang="en">
                <a:solidFill>
                  <a:schemeClr val="lt1"/>
                </a:solidFill>
                <a:latin typeface="Nunito Light"/>
                <a:ea typeface="Nunito Light"/>
                <a:cs typeface="Nunito Light"/>
                <a:sym typeface="Nunito Light"/>
              </a:rPr>
              <a:t>Compatibility issues with libraries</a:t>
            </a:r>
            <a:endParaRPr>
              <a:solidFill>
                <a:schemeClr val="lt1"/>
              </a:solidFill>
              <a:latin typeface="Nunito Light"/>
              <a:ea typeface="Nunito Light"/>
              <a:cs typeface="Nunito Light"/>
              <a:sym typeface="Nunito Light"/>
            </a:endParaRPr>
          </a:p>
          <a:p>
            <a:pPr indent="0" lvl="0" marL="0" rtl="0" algn="l">
              <a:lnSpc>
                <a:spcPct val="150000"/>
              </a:lnSpc>
              <a:spcBef>
                <a:spcPts val="1200"/>
              </a:spcBef>
              <a:spcAft>
                <a:spcPts val="0"/>
              </a:spcAft>
              <a:buClr>
                <a:schemeClr val="dk1"/>
              </a:buClr>
              <a:buSzPct val="61111"/>
              <a:buFont typeface="Arial"/>
              <a:buNone/>
            </a:pPr>
            <a:r>
              <a:rPr lang="en">
                <a:solidFill>
                  <a:schemeClr val="lt1"/>
                </a:solidFill>
                <a:latin typeface="Nunito Light"/>
                <a:ea typeface="Nunito Light"/>
                <a:cs typeface="Nunito Light"/>
                <a:sym typeface="Nunito Light"/>
              </a:rPr>
              <a:t>Requires time to build a secure app</a:t>
            </a:r>
            <a:endParaRPr>
              <a:solidFill>
                <a:schemeClr val="lt1"/>
              </a:solidFill>
              <a:latin typeface="Nunito Light"/>
              <a:ea typeface="Nunito Light"/>
              <a:cs typeface="Nunito Light"/>
              <a:sym typeface="Nunito Light"/>
            </a:endParaRPr>
          </a:p>
          <a:p>
            <a:pPr indent="0" lvl="0" marL="0" rtl="0" algn="l">
              <a:lnSpc>
                <a:spcPct val="150000"/>
              </a:lnSpc>
              <a:spcBef>
                <a:spcPts val="1200"/>
              </a:spcBef>
              <a:spcAft>
                <a:spcPts val="0"/>
              </a:spcAft>
              <a:buClr>
                <a:schemeClr val="dk1"/>
              </a:buClr>
              <a:buSzPct val="61111"/>
              <a:buFont typeface="Arial"/>
              <a:buNone/>
            </a:pPr>
            <a:r>
              <a:rPr lang="en">
                <a:solidFill>
                  <a:schemeClr val="lt1"/>
                </a:solidFill>
                <a:latin typeface="Nunito Light"/>
                <a:ea typeface="Nunito Light"/>
                <a:cs typeface="Nunito Light"/>
                <a:sym typeface="Nunito Light"/>
              </a:rPr>
              <a:t>Implementation of secure and easy payments are device dependent </a:t>
            </a:r>
            <a:endParaRPr>
              <a:solidFill>
                <a:schemeClr val="lt1"/>
              </a:solidFill>
              <a:latin typeface="Nunito Light"/>
              <a:ea typeface="Nunito Light"/>
              <a:cs typeface="Nunito Light"/>
              <a:sym typeface="Nunito Light"/>
            </a:endParaRPr>
          </a:p>
          <a:p>
            <a:pPr indent="0" lvl="0" marL="0" rtl="0" algn="l">
              <a:lnSpc>
                <a:spcPct val="150000"/>
              </a:lnSpc>
              <a:spcBef>
                <a:spcPts val="1200"/>
              </a:spcBef>
              <a:spcAft>
                <a:spcPts val="0"/>
              </a:spcAft>
              <a:buClr>
                <a:schemeClr val="dk1"/>
              </a:buClr>
              <a:buSzPct val="61111"/>
              <a:buFont typeface="Arial"/>
              <a:buNone/>
            </a:pPr>
            <a:r>
              <a:rPr lang="en">
                <a:solidFill>
                  <a:schemeClr val="lt1"/>
                </a:solidFill>
                <a:latin typeface="Nunito Light"/>
                <a:ea typeface="Nunito Light"/>
                <a:cs typeface="Nunito Light"/>
                <a:sym typeface="Nunito Light"/>
              </a:rPr>
              <a:t>Minimally requires HUD </a:t>
            </a:r>
            <a:endParaRPr>
              <a:solidFill>
                <a:schemeClr val="lt1"/>
              </a:solidFill>
              <a:latin typeface="Nunito Light"/>
              <a:ea typeface="Nunito Light"/>
              <a:cs typeface="Nunito Light"/>
              <a:sym typeface="Nunito Light"/>
            </a:endParaRPr>
          </a:p>
          <a:p>
            <a:pPr indent="0" lvl="0" marL="0" rtl="0" algn="l">
              <a:lnSpc>
                <a:spcPct val="150000"/>
              </a:lnSpc>
              <a:spcBef>
                <a:spcPts val="1200"/>
              </a:spcBef>
              <a:spcAft>
                <a:spcPts val="0"/>
              </a:spcAft>
              <a:buClr>
                <a:schemeClr val="dk1"/>
              </a:buClr>
              <a:buSzPct val="61111"/>
              <a:buFont typeface="Arial"/>
              <a:buNone/>
            </a:pPr>
            <a:r>
              <a:rPr lang="en">
                <a:solidFill>
                  <a:schemeClr val="lt1"/>
                </a:solidFill>
                <a:latin typeface="Nunito Light"/>
                <a:ea typeface="Nunito Light"/>
                <a:cs typeface="Nunito Light"/>
                <a:sym typeface="Nunito Light"/>
              </a:rPr>
              <a:t>Some might be more secured with computer vision (requires more powerful glasses)</a:t>
            </a:r>
            <a:endParaRPr>
              <a:solidFill>
                <a:schemeClr val="lt1"/>
              </a:solidFill>
              <a:latin typeface="Nunito Light"/>
              <a:ea typeface="Nunito Light"/>
              <a:cs typeface="Nunito Light"/>
              <a:sym typeface="Nunito Light"/>
            </a:endParaRPr>
          </a:p>
          <a:p>
            <a:pPr indent="0" lvl="0" marL="0" rtl="0" algn="l">
              <a:lnSpc>
                <a:spcPct val="150000"/>
              </a:lnSpc>
              <a:spcBef>
                <a:spcPts val="1200"/>
              </a:spcBef>
              <a:spcAft>
                <a:spcPts val="1200"/>
              </a:spcAft>
              <a:buNone/>
            </a:pPr>
            <a:r>
              <a:t/>
            </a:r>
            <a:endParaRPr>
              <a:solidFill>
                <a:schemeClr val="lt1"/>
              </a:solidFill>
              <a:latin typeface="Nunito Light"/>
              <a:ea typeface="Nunito Light"/>
              <a:cs typeface="Nunito Light"/>
              <a:sym typeface="Nunito Light"/>
            </a:endParaRPr>
          </a:p>
        </p:txBody>
      </p:sp>
      <p:pic>
        <p:nvPicPr>
          <p:cNvPr id="186" name="Google Shape;186;p24"/>
          <p:cNvPicPr preferRelativeResize="0"/>
          <p:nvPr/>
        </p:nvPicPr>
        <p:blipFill>
          <a:blip r:embed="rId3">
            <a:alphaModFix/>
          </a:blip>
          <a:stretch>
            <a:fillRect/>
          </a:stretch>
        </p:blipFill>
        <p:spPr>
          <a:xfrm>
            <a:off x="5799150" y="1584450"/>
            <a:ext cx="2833675" cy="1740201"/>
          </a:xfrm>
          <a:prstGeom prst="rect">
            <a:avLst/>
          </a:prstGeom>
          <a:noFill/>
          <a:ln>
            <a:noFill/>
          </a:ln>
        </p:spPr>
      </p:pic>
      <p:sp>
        <p:nvSpPr>
          <p:cNvPr id="187" name="Google Shape;187;p24"/>
          <p:cNvSpPr/>
          <p:nvPr/>
        </p:nvSpPr>
        <p:spPr>
          <a:xfrm>
            <a:off x="399875" y="619475"/>
            <a:ext cx="223800" cy="223800"/>
          </a:xfrm>
          <a:prstGeom prst="ellipse">
            <a:avLst/>
          </a:prstGeom>
          <a:solidFill>
            <a:srgbClr val="04D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339"/>
        </a:solidFill>
      </p:bgPr>
    </p:bg>
    <p:spTree>
      <p:nvGrpSpPr>
        <p:cNvPr id="191" name="Shape 191"/>
        <p:cNvGrpSpPr/>
        <p:nvPr/>
      </p:nvGrpSpPr>
      <p:grpSpPr>
        <a:xfrm>
          <a:off x="0" y="0"/>
          <a:ext cx="0" cy="0"/>
          <a:chOff x="0" y="0"/>
          <a:chExt cx="0" cy="0"/>
        </a:xfrm>
      </p:grpSpPr>
      <p:sp>
        <p:nvSpPr>
          <p:cNvPr id="192" name="Google Shape;192;p25"/>
          <p:cNvSpPr txBox="1"/>
          <p:nvPr>
            <p:ph idx="1" type="body"/>
          </p:nvPr>
        </p:nvSpPr>
        <p:spPr>
          <a:xfrm>
            <a:off x="4102250" y="1633275"/>
            <a:ext cx="1466100" cy="158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800"/>
          </a:p>
          <a:p>
            <a:pPr indent="0" lvl="0" marL="0" rtl="0" algn="l">
              <a:spcBef>
                <a:spcPts val="1200"/>
              </a:spcBef>
              <a:spcAft>
                <a:spcPts val="1200"/>
              </a:spcAft>
              <a:buNone/>
            </a:pPr>
            <a:r>
              <a:rPr lang="en" sz="2800">
                <a:solidFill>
                  <a:srgbClr val="EEEEEE"/>
                </a:solidFill>
                <a:latin typeface="Maven Pro Medium"/>
                <a:ea typeface="Maven Pro Medium"/>
                <a:cs typeface="Maven Pro Medium"/>
                <a:sym typeface="Maven Pro Medium"/>
              </a:rPr>
              <a:t>Q&amp;A</a:t>
            </a:r>
            <a:endParaRPr sz="2800">
              <a:solidFill>
                <a:srgbClr val="EEEEEE"/>
              </a:solidFill>
              <a:latin typeface="Maven Pro Medium"/>
              <a:ea typeface="Maven Pro Medium"/>
              <a:cs typeface="Maven Pro Medium"/>
              <a:sym typeface="Maven Pr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b="0" l="24857" r="0" t="0"/>
          <a:stretch/>
        </p:blipFill>
        <p:spPr>
          <a:xfrm>
            <a:off x="3475875" y="-31463"/>
            <a:ext cx="3128973" cy="5206426"/>
          </a:xfrm>
          <a:prstGeom prst="rect">
            <a:avLst/>
          </a:prstGeom>
          <a:noFill/>
          <a:ln>
            <a:noFill/>
          </a:ln>
        </p:spPr>
      </p:pic>
      <p:pic>
        <p:nvPicPr>
          <p:cNvPr id="64" name="Google Shape;64;p14"/>
          <p:cNvPicPr preferRelativeResize="0"/>
          <p:nvPr/>
        </p:nvPicPr>
        <p:blipFill rotWithShape="1">
          <a:blip r:embed="rId4">
            <a:alphaModFix/>
          </a:blip>
          <a:srcRect b="0" l="33959" r="21001" t="0"/>
          <a:stretch/>
        </p:blipFill>
        <p:spPr>
          <a:xfrm>
            <a:off x="0" y="0"/>
            <a:ext cx="3475876" cy="5143501"/>
          </a:xfrm>
          <a:prstGeom prst="rect">
            <a:avLst/>
          </a:prstGeom>
          <a:noFill/>
          <a:ln>
            <a:noFill/>
          </a:ln>
        </p:spPr>
      </p:pic>
      <p:pic>
        <p:nvPicPr>
          <p:cNvPr id="65" name="Google Shape;65;p14"/>
          <p:cNvPicPr preferRelativeResize="0"/>
          <p:nvPr/>
        </p:nvPicPr>
        <p:blipFill rotWithShape="1">
          <a:blip r:embed="rId5">
            <a:alphaModFix/>
          </a:blip>
          <a:srcRect b="0" l="-13349" r="13349" t="0"/>
          <a:stretch/>
        </p:blipFill>
        <p:spPr>
          <a:xfrm>
            <a:off x="6119675" y="0"/>
            <a:ext cx="3024325"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400"/>
                                        <p:tgtEl>
                                          <p:spTgt spid="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400"/>
                                        <p:tgtEl>
                                          <p:spTgt spid="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p:tgtEl>
                                          <p:spTgt spid="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4042312" y="0"/>
            <a:ext cx="14287513" cy="5143500"/>
          </a:xfrm>
          <a:prstGeom prst="rect">
            <a:avLst/>
          </a:prstGeom>
          <a:noFill/>
          <a:ln>
            <a:noFill/>
          </a:ln>
        </p:spPr>
      </p:pic>
      <p:sp>
        <p:nvSpPr>
          <p:cNvPr id="71" name="Google Shape;71;p15"/>
          <p:cNvSpPr/>
          <p:nvPr/>
        </p:nvSpPr>
        <p:spPr>
          <a:xfrm>
            <a:off x="-1905000" y="0"/>
            <a:ext cx="11753700" cy="5143500"/>
          </a:xfrm>
          <a:prstGeom prst="rect">
            <a:avLst/>
          </a:prstGeom>
          <a:solidFill>
            <a:srgbClr val="020202">
              <a:alpha val="4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type="title"/>
          </p:nvPr>
        </p:nvSpPr>
        <p:spPr>
          <a:xfrm>
            <a:off x="623400" y="1085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solidFill>
                  <a:schemeClr val="lt1"/>
                </a:solidFill>
                <a:latin typeface="Maven Pro Medium"/>
                <a:ea typeface="Maven Pro Medium"/>
                <a:cs typeface="Maven Pro Medium"/>
                <a:sym typeface="Maven Pro Medium"/>
              </a:rPr>
              <a:t>Our Product Vision</a:t>
            </a:r>
            <a:endParaRPr sz="2820">
              <a:solidFill>
                <a:schemeClr val="lt1"/>
              </a:solidFill>
              <a:latin typeface="Maven Pro Medium"/>
              <a:ea typeface="Maven Pro Medium"/>
              <a:cs typeface="Maven Pro Medium"/>
              <a:sym typeface="Maven Pro Medium"/>
            </a:endParaRPr>
          </a:p>
        </p:txBody>
      </p:sp>
      <p:sp>
        <p:nvSpPr>
          <p:cNvPr id="73" name="Google Shape;73;p15"/>
          <p:cNvSpPr txBox="1"/>
          <p:nvPr>
            <p:ph idx="1" type="body"/>
          </p:nvPr>
        </p:nvSpPr>
        <p:spPr>
          <a:xfrm>
            <a:off x="623400" y="2000950"/>
            <a:ext cx="6702300" cy="238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latin typeface="Nunito"/>
                <a:ea typeface="Nunito"/>
                <a:cs typeface="Nunito"/>
                <a:sym typeface="Nunito"/>
              </a:rPr>
              <a:t>Devices should be an extension of our body, to perform actions as seamlessly and naturally as possible.</a:t>
            </a:r>
            <a:endParaRPr>
              <a:solidFill>
                <a:schemeClr val="lt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339"/>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1854750" y="1786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Maven Pro Medium"/>
                <a:ea typeface="Maven Pro Medium"/>
                <a:cs typeface="Maven Pro Medium"/>
                <a:sym typeface="Maven Pro Medium"/>
              </a:rPr>
              <a:t>Application Features</a:t>
            </a:r>
            <a:endParaRPr>
              <a:solidFill>
                <a:schemeClr val="lt1"/>
              </a:solidFill>
              <a:latin typeface="Maven Pro Medium"/>
              <a:ea typeface="Maven Pro Medium"/>
              <a:cs typeface="Maven Pro Medium"/>
              <a:sym typeface="Maven Pro Medium"/>
            </a:endParaRPr>
          </a:p>
        </p:txBody>
      </p:sp>
      <p:sp>
        <p:nvSpPr>
          <p:cNvPr id="79" name="Google Shape;79;p16"/>
          <p:cNvSpPr txBox="1"/>
          <p:nvPr/>
        </p:nvSpPr>
        <p:spPr>
          <a:xfrm>
            <a:off x="1787650" y="2494475"/>
            <a:ext cx="43899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EEEEEE"/>
              </a:buClr>
              <a:buSzPts val="1800"/>
              <a:buFont typeface="Nunito"/>
              <a:buChar char="●"/>
            </a:pPr>
            <a:r>
              <a:rPr lang="en" sz="1800">
                <a:solidFill>
                  <a:schemeClr val="lt2"/>
                </a:solidFill>
                <a:latin typeface="Nunito"/>
                <a:ea typeface="Nunito"/>
                <a:cs typeface="Nunito"/>
                <a:sym typeface="Nunito"/>
              </a:rPr>
              <a:t>Intuitive payment interaction</a:t>
            </a:r>
            <a:endParaRPr sz="1800">
              <a:solidFill>
                <a:schemeClr val="lt2"/>
              </a:solidFill>
              <a:latin typeface="Nunito"/>
              <a:ea typeface="Nunito"/>
              <a:cs typeface="Nunito"/>
              <a:sym typeface="Nunito"/>
            </a:endParaRPr>
          </a:p>
          <a:p>
            <a:pPr indent="-342900" lvl="0" marL="457200" rtl="0" algn="l">
              <a:lnSpc>
                <a:spcPct val="115000"/>
              </a:lnSpc>
              <a:spcBef>
                <a:spcPts val="0"/>
              </a:spcBef>
              <a:spcAft>
                <a:spcPts val="0"/>
              </a:spcAft>
              <a:buClr>
                <a:schemeClr val="lt2"/>
              </a:buClr>
              <a:buSzPts val="1800"/>
              <a:buFont typeface="Nunito"/>
              <a:buChar char="●"/>
            </a:pPr>
            <a:r>
              <a:rPr lang="en" sz="1800">
                <a:solidFill>
                  <a:schemeClr val="lt2"/>
                </a:solidFill>
                <a:latin typeface="Nunito"/>
                <a:ea typeface="Nunito"/>
                <a:cs typeface="Nunito"/>
                <a:sym typeface="Nunito"/>
              </a:rPr>
              <a:t>Enhanced awareness when trading</a:t>
            </a:r>
            <a:endParaRPr sz="1800">
              <a:solidFill>
                <a:schemeClr val="lt2"/>
              </a:solidFill>
              <a:latin typeface="Nunito"/>
              <a:ea typeface="Nunito"/>
              <a:cs typeface="Nunito"/>
              <a:sym typeface="Nunito"/>
            </a:endParaRPr>
          </a:p>
          <a:p>
            <a:pPr indent="-342900" lvl="0" marL="457200" rtl="0" algn="l">
              <a:lnSpc>
                <a:spcPct val="115000"/>
              </a:lnSpc>
              <a:spcBef>
                <a:spcPts val="0"/>
              </a:spcBef>
              <a:spcAft>
                <a:spcPts val="0"/>
              </a:spcAft>
              <a:buClr>
                <a:srgbClr val="EEEEEE"/>
              </a:buClr>
              <a:buSzPts val="1800"/>
              <a:buFont typeface="Nunito"/>
              <a:buChar char="●"/>
            </a:pPr>
            <a:r>
              <a:rPr lang="en" sz="1800">
                <a:solidFill>
                  <a:srgbClr val="EEEEEE"/>
                </a:solidFill>
                <a:latin typeface="Nunito"/>
                <a:ea typeface="Nunito"/>
                <a:cs typeface="Nunito"/>
                <a:sym typeface="Nunito"/>
              </a:rPr>
              <a:t>Better privacy protection</a:t>
            </a:r>
            <a:endParaRPr sz="1800">
              <a:solidFill>
                <a:srgbClr val="EEEEEE"/>
              </a:solidFill>
              <a:latin typeface="Nunito"/>
              <a:ea typeface="Nunito"/>
              <a:cs typeface="Nunito"/>
              <a:sym typeface="Nunito"/>
            </a:endParaRPr>
          </a:p>
        </p:txBody>
      </p:sp>
      <p:sp>
        <p:nvSpPr>
          <p:cNvPr id="80" name="Google Shape;80;p16"/>
          <p:cNvSpPr/>
          <p:nvPr/>
        </p:nvSpPr>
        <p:spPr>
          <a:xfrm>
            <a:off x="1455100" y="1961250"/>
            <a:ext cx="223800" cy="223800"/>
          </a:xfrm>
          <a:prstGeom prst="ellipse">
            <a:avLst/>
          </a:prstGeom>
          <a:solidFill>
            <a:srgbClr val="04D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6"/>
          <p:cNvPicPr preferRelativeResize="0"/>
          <p:nvPr/>
        </p:nvPicPr>
        <p:blipFill rotWithShape="1">
          <a:blip r:embed="rId3">
            <a:alphaModFix/>
          </a:blip>
          <a:srcRect b="0" l="17119" r="6829" t="0"/>
          <a:stretch/>
        </p:blipFill>
        <p:spPr>
          <a:xfrm>
            <a:off x="6775975" y="2214100"/>
            <a:ext cx="1207500" cy="10998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339"/>
        </a:solid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402538" y="1632450"/>
            <a:ext cx="213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solidFill>
                  <a:schemeClr val="lt1"/>
                </a:solidFill>
                <a:latin typeface="Maven Pro Medium"/>
                <a:ea typeface="Maven Pro Medium"/>
                <a:cs typeface="Maven Pro Medium"/>
                <a:sym typeface="Maven Pro Medium"/>
              </a:rPr>
              <a:t>Procedure</a:t>
            </a:r>
            <a:endParaRPr sz="2820">
              <a:solidFill>
                <a:schemeClr val="lt1"/>
              </a:solidFill>
              <a:latin typeface="Maven Pro Medium"/>
              <a:ea typeface="Maven Pro Medium"/>
              <a:cs typeface="Maven Pro Medium"/>
              <a:sym typeface="Maven Pro Medium"/>
            </a:endParaRPr>
          </a:p>
        </p:txBody>
      </p:sp>
      <p:pic>
        <p:nvPicPr>
          <p:cNvPr id="87" name="Google Shape;87;p17"/>
          <p:cNvPicPr preferRelativeResize="0"/>
          <p:nvPr/>
        </p:nvPicPr>
        <p:blipFill rotWithShape="1">
          <a:blip r:embed="rId3">
            <a:alphaModFix/>
          </a:blip>
          <a:srcRect b="12606" l="0" r="0" t="10759"/>
          <a:stretch/>
        </p:blipFill>
        <p:spPr>
          <a:xfrm>
            <a:off x="4419875" y="1404950"/>
            <a:ext cx="1176824" cy="637350"/>
          </a:xfrm>
          <a:prstGeom prst="rect">
            <a:avLst/>
          </a:prstGeom>
          <a:noFill/>
          <a:ln>
            <a:noFill/>
          </a:ln>
        </p:spPr>
      </p:pic>
      <p:pic>
        <p:nvPicPr>
          <p:cNvPr id="88" name="Google Shape;88;p17"/>
          <p:cNvPicPr preferRelativeResize="0"/>
          <p:nvPr/>
        </p:nvPicPr>
        <p:blipFill rotWithShape="1">
          <a:blip r:embed="rId4">
            <a:alphaModFix/>
          </a:blip>
          <a:srcRect b="23301" l="0" r="12242" t="0"/>
          <a:stretch/>
        </p:blipFill>
        <p:spPr>
          <a:xfrm>
            <a:off x="7374175" y="1455962"/>
            <a:ext cx="1032725" cy="749175"/>
          </a:xfrm>
          <a:prstGeom prst="rect">
            <a:avLst/>
          </a:prstGeom>
          <a:noFill/>
          <a:ln>
            <a:noFill/>
          </a:ln>
        </p:spPr>
      </p:pic>
      <p:pic>
        <p:nvPicPr>
          <p:cNvPr id="89" name="Google Shape;89;p17"/>
          <p:cNvPicPr preferRelativeResize="0"/>
          <p:nvPr/>
        </p:nvPicPr>
        <p:blipFill>
          <a:blip r:embed="rId5">
            <a:alphaModFix/>
          </a:blip>
          <a:stretch>
            <a:fillRect/>
          </a:stretch>
        </p:blipFill>
        <p:spPr>
          <a:xfrm>
            <a:off x="2658900" y="3164624"/>
            <a:ext cx="700497" cy="572700"/>
          </a:xfrm>
          <a:prstGeom prst="rect">
            <a:avLst/>
          </a:prstGeom>
          <a:noFill/>
          <a:ln>
            <a:noFill/>
          </a:ln>
        </p:spPr>
      </p:pic>
      <p:pic>
        <p:nvPicPr>
          <p:cNvPr id="90" name="Google Shape;90;p17"/>
          <p:cNvPicPr preferRelativeResize="0"/>
          <p:nvPr/>
        </p:nvPicPr>
        <p:blipFill>
          <a:blip r:embed="rId6">
            <a:alphaModFix/>
          </a:blip>
          <a:stretch>
            <a:fillRect/>
          </a:stretch>
        </p:blipFill>
        <p:spPr>
          <a:xfrm>
            <a:off x="6946199" y="4514174"/>
            <a:ext cx="1368875" cy="379950"/>
          </a:xfrm>
          <a:prstGeom prst="rect">
            <a:avLst/>
          </a:prstGeom>
          <a:noFill/>
          <a:ln>
            <a:noFill/>
          </a:ln>
        </p:spPr>
      </p:pic>
      <p:sp>
        <p:nvSpPr>
          <p:cNvPr id="91" name="Google Shape;91;p17"/>
          <p:cNvSpPr/>
          <p:nvPr/>
        </p:nvSpPr>
        <p:spPr>
          <a:xfrm>
            <a:off x="492000" y="1376700"/>
            <a:ext cx="223800" cy="223800"/>
          </a:xfrm>
          <a:prstGeom prst="ellipse">
            <a:avLst/>
          </a:prstGeom>
          <a:solidFill>
            <a:srgbClr val="04D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7"/>
          <p:cNvPicPr preferRelativeResize="0"/>
          <p:nvPr/>
        </p:nvPicPr>
        <p:blipFill>
          <a:blip r:embed="rId7">
            <a:alphaModFix/>
          </a:blip>
          <a:stretch>
            <a:fillRect/>
          </a:stretch>
        </p:blipFill>
        <p:spPr>
          <a:xfrm>
            <a:off x="2402688" y="321300"/>
            <a:ext cx="5912394" cy="4381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6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6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6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6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339"/>
        </a:solid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389975" y="20587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2800">
                <a:solidFill>
                  <a:srgbClr val="04D7FB"/>
                </a:solidFill>
                <a:latin typeface="Maven Pro"/>
                <a:ea typeface="Maven Pro"/>
                <a:cs typeface="Maven Pro"/>
                <a:sym typeface="Maven Pro"/>
              </a:rPr>
              <a:t>Why should I pay using EyePay?</a:t>
            </a:r>
            <a:endParaRPr>
              <a:solidFill>
                <a:srgbClr val="04D7FB"/>
              </a:solidFill>
              <a:latin typeface="Maven Pro"/>
              <a:ea typeface="Maven Pro"/>
              <a:cs typeface="Maven Pro"/>
              <a:sym typeface="Maven Pro"/>
            </a:endParaRPr>
          </a:p>
        </p:txBody>
      </p:sp>
      <p:cxnSp>
        <p:nvCxnSpPr>
          <p:cNvPr id="98" name="Google Shape;98;p18"/>
          <p:cNvCxnSpPr/>
          <p:nvPr/>
        </p:nvCxnSpPr>
        <p:spPr>
          <a:xfrm flipH="1" rot="10800000">
            <a:off x="1777850" y="3276275"/>
            <a:ext cx="6138600" cy="11100"/>
          </a:xfrm>
          <a:prstGeom prst="straightConnector1">
            <a:avLst/>
          </a:prstGeom>
          <a:noFill/>
          <a:ln cap="flat" cmpd="sng" w="9525">
            <a:solidFill>
              <a:srgbClr val="04D7FB"/>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339"/>
        </a:solidFill>
      </p:bgPr>
    </p:bg>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1039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990"/>
              <a:buNone/>
            </a:pPr>
            <a:r>
              <a:rPr lang="en" sz="2120">
                <a:solidFill>
                  <a:schemeClr val="lt1"/>
                </a:solidFill>
                <a:latin typeface="Maven Pro Medium"/>
                <a:ea typeface="Maven Pro Medium"/>
                <a:cs typeface="Maven Pro Medium"/>
                <a:sym typeface="Maven Pro Medium"/>
              </a:rPr>
              <a:t>Next-Gen Transactional Procedures under Different</a:t>
            </a:r>
            <a:r>
              <a:rPr lang="en" sz="2120">
                <a:solidFill>
                  <a:schemeClr val="lt1"/>
                </a:solidFill>
                <a:latin typeface="Maven Pro Medium"/>
                <a:ea typeface="Maven Pro Medium"/>
                <a:cs typeface="Maven Pro Medium"/>
                <a:sym typeface="Maven Pro Medium"/>
              </a:rPr>
              <a:t> Scenarios </a:t>
            </a:r>
            <a:endParaRPr sz="2120">
              <a:solidFill>
                <a:schemeClr val="lt1"/>
              </a:solidFill>
              <a:latin typeface="Maven Pro Medium"/>
              <a:ea typeface="Maven Pro Medium"/>
              <a:cs typeface="Maven Pro Medium"/>
              <a:sym typeface="Maven Pro Medium"/>
            </a:endParaRPr>
          </a:p>
          <a:p>
            <a:pPr indent="0" lvl="0" marL="457200" rtl="0" algn="l">
              <a:lnSpc>
                <a:spcPct val="115000"/>
              </a:lnSpc>
              <a:spcBef>
                <a:spcPts val="1200"/>
              </a:spcBef>
              <a:spcAft>
                <a:spcPts val="1200"/>
              </a:spcAft>
              <a:buClr>
                <a:schemeClr val="dk1"/>
              </a:buClr>
              <a:buSzPts val="990"/>
              <a:buFont typeface="Arial"/>
              <a:buNone/>
            </a:pPr>
            <a:r>
              <a:rPr lang="en" sz="2120">
                <a:solidFill>
                  <a:schemeClr val="lt1"/>
                </a:solidFill>
                <a:latin typeface="Maven Pro Medium"/>
                <a:ea typeface="Maven Pro Medium"/>
                <a:cs typeface="Maven Pro Medium"/>
                <a:sym typeface="Maven Pro Medium"/>
              </a:rPr>
              <a:t>Eyenytime, Eyenywhere</a:t>
            </a:r>
            <a:endParaRPr sz="3020">
              <a:solidFill>
                <a:schemeClr val="lt1"/>
              </a:solidFill>
              <a:latin typeface="Maven Pro Medium"/>
              <a:ea typeface="Maven Pro Medium"/>
              <a:cs typeface="Maven Pro Medium"/>
              <a:sym typeface="Maven Pro Medium"/>
            </a:endParaRPr>
          </a:p>
        </p:txBody>
      </p:sp>
      <p:sp>
        <p:nvSpPr>
          <p:cNvPr id="104" name="Google Shape;104;p19"/>
          <p:cNvSpPr/>
          <p:nvPr/>
        </p:nvSpPr>
        <p:spPr>
          <a:xfrm>
            <a:off x="368975" y="619475"/>
            <a:ext cx="223800" cy="223800"/>
          </a:xfrm>
          <a:prstGeom prst="ellipse">
            <a:avLst/>
          </a:prstGeom>
          <a:solidFill>
            <a:srgbClr val="04D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19"/>
          <p:cNvGrpSpPr/>
          <p:nvPr/>
        </p:nvGrpSpPr>
        <p:grpSpPr>
          <a:xfrm>
            <a:off x="1453600" y="1889700"/>
            <a:ext cx="1923300" cy="1529500"/>
            <a:chOff x="1453600" y="1889700"/>
            <a:chExt cx="1923300" cy="1529500"/>
          </a:xfrm>
        </p:grpSpPr>
        <p:sp>
          <p:nvSpPr>
            <p:cNvPr id="106" name="Google Shape;106;p19"/>
            <p:cNvSpPr/>
            <p:nvPr/>
          </p:nvSpPr>
          <p:spPr>
            <a:xfrm>
              <a:off x="1632500" y="1889700"/>
              <a:ext cx="1039800" cy="103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9"/>
            <p:cNvPicPr preferRelativeResize="0"/>
            <p:nvPr/>
          </p:nvPicPr>
          <p:blipFill>
            <a:blip r:embed="rId3">
              <a:alphaModFix/>
            </a:blip>
            <a:stretch>
              <a:fillRect/>
            </a:stretch>
          </p:blipFill>
          <p:spPr>
            <a:xfrm>
              <a:off x="1788925" y="2046125"/>
              <a:ext cx="726950" cy="726950"/>
            </a:xfrm>
            <a:prstGeom prst="rect">
              <a:avLst/>
            </a:prstGeom>
            <a:noFill/>
            <a:ln>
              <a:noFill/>
            </a:ln>
          </p:spPr>
        </p:pic>
        <p:sp>
          <p:nvSpPr>
            <p:cNvPr id="108" name="Google Shape;108;p19"/>
            <p:cNvSpPr txBox="1"/>
            <p:nvPr/>
          </p:nvSpPr>
          <p:spPr>
            <a:xfrm>
              <a:off x="1453600" y="3019000"/>
              <a:ext cx="19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Light"/>
                  <a:ea typeface="Nunito Light"/>
                  <a:cs typeface="Nunito Light"/>
                  <a:sym typeface="Nunito Light"/>
                </a:rPr>
                <a:t>In-store payment</a:t>
              </a:r>
              <a:endParaRPr>
                <a:solidFill>
                  <a:schemeClr val="lt1"/>
                </a:solidFill>
                <a:latin typeface="Nunito Light"/>
                <a:ea typeface="Nunito Light"/>
                <a:cs typeface="Nunito Light"/>
                <a:sym typeface="Nunito Light"/>
              </a:endParaRPr>
            </a:p>
          </p:txBody>
        </p:sp>
      </p:grpSp>
      <p:grpSp>
        <p:nvGrpSpPr>
          <p:cNvPr id="109" name="Google Shape;109;p19"/>
          <p:cNvGrpSpPr/>
          <p:nvPr/>
        </p:nvGrpSpPr>
        <p:grpSpPr>
          <a:xfrm>
            <a:off x="3780175" y="1903000"/>
            <a:ext cx="1923300" cy="1514150"/>
            <a:chOff x="3780175" y="1903000"/>
            <a:chExt cx="1923300" cy="1514150"/>
          </a:xfrm>
        </p:grpSpPr>
        <p:sp>
          <p:nvSpPr>
            <p:cNvPr id="110" name="Google Shape;110;p19"/>
            <p:cNvSpPr/>
            <p:nvPr/>
          </p:nvSpPr>
          <p:spPr>
            <a:xfrm>
              <a:off x="3927600" y="1903000"/>
              <a:ext cx="1039800" cy="103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9"/>
            <p:cNvPicPr preferRelativeResize="0"/>
            <p:nvPr/>
          </p:nvPicPr>
          <p:blipFill>
            <a:blip r:embed="rId4">
              <a:alphaModFix/>
            </a:blip>
            <a:stretch>
              <a:fillRect/>
            </a:stretch>
          </p:blipFill>
          <p:spPr>
            <a:xfrm>
              <a:off x="4084024" y="2059424"/>
              <a:ext cx="726950" cy="726950"/>
            </a:xfrm>
            <a:prstGeom prst="rect">
              <a:avLst/>
            </a:prstGeom>
            <a:noFill/>
            <a:ln>
              <a:noFill/>
            </a:ln>
          </p:spPr>
        </p:pic>
        <p:sp>
          <p:nvSpPr>
            <p:cNvPr id="112" name="Google Shape;112;p19"/>
            <p:cNvSpPr txBox="1"/>
            <p:nvPr/>
          </p:nvSpPr>
          <p:spPr>
            <a:xfrm>
              <a:off x="3780175" y="3016950"/>
              <a:ext cx="19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Light"/>
                  <a:ea typeface="Nunito Light"/>
                  <a:cs typeface="Nunito Light"/>
                  <a:sym typeface="Nunito Light"/>
                </a:rPr>
                <a:t>Online</a:t>
              </a:r>
              <a:r>
                <a:rPr lang="en">
                  <a:solidFill>
                    <a:schemeClr val="lt1"/>
                  </a:solidFill>
                  <a:latin typeface="Nunito Light"/>
                  <a:ea typeface="Nunito Light"/>
                  <a:cs typeface="Nunito Light"/>
                  <a:sym typeface="Nunito Light"/>
                </a:rPr>
                <a:t> payment</a:t>
              </a:r>
              <a:endParaRPr>
                <a:solidFill>
                  <a:schemeClr val="lt1"/>
                </a:solidFill>
                <a:latin typeface="Nunito Light"/>
                <a:ea typeface="Nunito Light"/>
                <a:cs typeface="Nunito Light"/>
                <a:sym typeface="Nunito Light"/>
              </a:endParaRPr>
            </a:p>
          </p:txBody>
        </p:sp>
      </p:grpSp>
      <p:grpSp>
        <p:nvGrpSpPr>
          <p:cNvPr id="113" name="Google Shape;113;p19"/>
          <p:cNvGrpSpPr/>
          <p:nvPr/>
        </p:nvGrpSpPr>
        <p:grpSpPr>
          <a:xfrm>
            <a:off x="6106750" y="1903000"/>
            <a:ext cx="1923300" cy="1514150"/>
            <a:chOff x="6106750" y="1903000"/>
            <a:chExt cx="1923300" cy="1514150"/>
          </a:xfrm>
        </p:grpSpPr>
        <p:sp>
          <p:nvSpPr>
            <p:cNvPr id="114" name="Google Shape;114;p19"/>
            <p:cNvSpPr/>
            <p:nvPr/>
          </p:nvSpPr>
          <p:spPr>
            <a:xfrm>
              <a:off x="6379125" y="1903000"/>
              <a:ext cx="1039800" cy="103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9"/>
            <p:cNvPicPr preferRelativeResize="0"/>
            <p:nvPr/>
          </p:nvPicPr>
          <p:blipFill>
            <a:blip r:embed="rId5">
              <a:alphaModFix/>
            </a:blip>
            <a:stretch>
              <a:fillRect/>
            </a:stretch>
          </p:blipFill>
          <p:spPr>
            <a:xfrm>
              <a:off x="6535550" y="2046125"/>
              <a:ext cx="726950" cy="726950"/>
            </a:xfrm>
            <a:prstGeom prst="rect">
              <a:avLst/>
            </a:prstGeom>
            <a:noFill/>
            <a:ln>
              <a:noFill/>
            </a:ln>
          </p:spPr>
        </p:pic>
        <p:sp>
          <p:nvSpPr>
            <p:cNvPr id="116" name="Google Shape;116;p19"/>
            <p:cNvSpPr txBox="1"/>
            <p:nvPr/>
          </p:nvSpPr>
          <p:spPr>
            <a:xfrm>
              <a:off x="6106750" y="3016950"/>
              <a:ext cx="19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Light"/>
                  <a:ea typeface="Nunito Light"/>
                  <a:cs typeface="Nunito Light"/>
                  <a:sym typeface="Nunito Light"/>
                </a:rPr>
                <a:t>Social </a:t>
              </a:r>
              <a:r>
                <a:rPr lang="en">
                  <a:solidFill>
                    <a:schemeClr val="lt1"/>
                  </a:solidFill>
                  <a:latin typeface="Nunito Light"/>
                  <a:ea typeface="Nunito Light"/>
                  <a:cs typeface="Nunito Light"/>
                  <a:sym typeface="Nunito Light"/>
                </a:rPr>
                <a:t>payment</a:t>
              </a:r>
              <a:endParaRPr>
                <a:solidFill>
                  <a:schemeClr val="lt1"/>
                </a:solidFill>
                <a:latin typeface="Nunito Light"/>
                <a:ea typeface="Nunito Light"/>
                <a:cs typeface="Nunito Light"/>
                <a:sym typeface="Nunito Light"/>
              </a:endParaRPr>
            </a:p>
          </p:txBody>
        </p:sp>
      </p:grpSp>
      <p:sp>
        <p:nvSpPr>
          <p:cNvPr id="117" name="Google Shape;117;p19"/>
          <p:cNvSpPr/>
          <p:nvPr/>
        </p:nvSpPr>
        <p:spPr>
          <a:xfrm>
            <a:off x="1149900" y="3741650"/>
            <a:ext cx="1364100" cy="637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Nunito ExtraLight"/>
                <a:ea typeface="Nunito ExtraLight"/>
                <a:cs typeface="Nunito ExtraLight"/>
                <a:sym typeface="Nunito ExtraLight"/>
              </a:rPr>
              <a:t>Redefine shopping procedure</a:t>
            </a:r>
            <a:endParaRPr>
              <a:solidFill>
                <a:schemeClr val="lt1"/>
              </a:solidFill>
            </a:endParaRPr>
          </a:p>
        </p:txBody>
      </p:sp>
      <p:sp>
        <p:nvSpPr>
          <p:cNvPr id="118" name="Google Shape;118;p19"/>
          <p:cNvSpPr/>
          <p:nvPr/>
        </p:nvSpPr>
        <p:spPr>
          <a:xfrm>
            <a:off x="6453400" y="3741650"/>
            <a:ext cx="1230000" cy="637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Nunito ExtraLight"/>
                <a:ea typeface="Nunito ExtraLight"/>
                <a:cs typeface="Nunito ExtraLight"/>
                <a:sym typeface="Nunito ExtraLight"/>
              </a:rPr>
              <a:t>Direct transaction within seconds</a:t>
            </a:r>
            <a:endParaRPr>
              <a:solidFill>
                <a:schemeClr val="lt1"/>
              </a:solidFill>
            </a:endParaRPr>
          </a:p>
        </p:txBody>
      </p:sp>
      <p:sp>
        <p:nvSpPr>
          <p:cNvPr id="119" name="Google Shape;119;p19"/>
          <p:cNvSpPr/>
          <p:nvPr/>
        </p:nvSpPr>
        <p:spPr>
          <a:xfrm>
            <a:off x="5146200" y="3741650"/>
            <a:ext cx="1230000" cy="637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Nunito ExtraLight"/>
                <a:ea typeface="Nunito ExtraLight"/>
                <a:cs typeface="Nunito ExtraLight"/>
                <a:sym typeface="Nunito ExtraLight"/>
              </a:rPr>
              <a:t>Free from the hassle of keying in personal info</a:t>
            </a:r>
            <a:endParaRPr sz="1000">
              <a:solidFill>
                <a:schemeClr val="lt1"/>
              </a:solidFill>
              <a:latin typeface="Nunito ExtraLight"/>
              <a:ea typeface="Nunito ExtraLight"/>
              <a:cs typeface="Nunito ExtraLight"/>
              <a:sym typeface="Nunito ExtraLight"/>
            </a:endParaRPr>
          </a:p>
        </p:txBody>
      </p:sp>
      <p:sp>
        <p:nvSpPr>
          <p:cNvPr id="120" name="Google Shape;120;p19"/>
          <p:cNvSpPr/>
          <p:nvPr/>
        </p:nvSpPr>
        <p:spPr>
          <a:xfrm>
            <a:off x="2571400" y="3741650"/>
            <a:ext cx="1230000" cy="637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Nunito ExtraLight"/>
              <a:ea typeface="Nunito ExtraLight"/>
              <a:cs typeface="Nunito ExtraLight"/>
              <a:sym typeface="Nunito ExtraLight"/>
            </a:endParaRPr>
          </a:p>
          <a:p>
            <a:pPr indent="0" lvl="0" marL="0" rtl="0" algn="ctr">
              <a:spcBef>
                <a:spcPts val="0"/>
              </a:spcBef>
              <a:spcAft>
                <a:spcPts val="0"/>
              </a:spcAft>
              <a:buClr>
                <a:schemeClr val="dk1"/>
              </a:buClr>
              <a:buSzPts val="1100"/>
              <a:buFont typeface="Arial"/>
              <a:buNone/>
            </a:pPr>
            <a:r>
              <a:rPr lang="en" sz="1000">
                <a:solidFill>
                  <a:schemeClr val="lt1"/>
                </a:solidFill>
                <a:latin typeface="Nunito ExtraLight"/>
                <a:ea typeface="Nunito ExtraLight"/>
                <a:cs typeface="Nunito ExtraLight"/>
                <a:sym typeface="Nunito ExtraLight"/>
              </a:rPr>
              <a:t>EyePay</a:t>
            </a:r>
            <a:endParaRPr sz="1000">
              <a:solidFill>
                <a:schemeClr val="lt1"/>
              </a:solidFill>
              <a:latin typeface="Nunito ExtraLight"/>
              <a:ea typeface="Nunito ExtraLight"/>
              <a:cs typeface="Nunito ExtraLight"/>
              <a:sym typeface="Nunito ExtraLight"/>
            </a:endParaRPr>
          </a:p>
          <a:p>
            <a:pPr indent="0" lvl="0" marL="0" rtl="0" algn="ctr">
              <a:spcBef>
                <a:spcPts val="0"/>
              </a:spcBef>
              <a:spcAft>
                <a:spcPts val="0"/>
              </a:spcAft>
              <a:buNone/>
            </a:pPr>
            <a:r>
              <a:t/>
            </a:r>
            <a:endParaRPr>
              <a:solidFill>
                <a:schemeClr val="lt1"/>
              </a:solidFill>
            </a:endParaRPr>
          </a:p>
        </p:txBody>
      </p:sp>
      <p:sp>
        <p:nvSpPr>
          <p:cNvPr id="121" name="Google Shape;121;p19"/>
          <p:cNvSpPr/>
          <p:nvPr/>
        </p:nvSpPr>
        <p:spPr>
          <a:xfrm>
            <a:off x="3858800" y="3741650"/>
            <a:ext cx="1230000" cy="637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Nunito ExtraLight"/>
                <a:ea typeface="Nunito ExtraLight"/>
                <a:cs typeface="Nunito ExtraLight"/>
                <a:sym typeface="Nunito ExtraLight"/>
              </a:rPr>
              <a:t>No cashier</a:t>
            </a:r>
            <a:endParaRPr sz="1000">
              <a:solidFill>
                <a:schemeClr val="lt1"/>
              </a:solidFill>
              <a:latin typeface="Nunito ExtraLight"/>
              <a:ea typeface="Nunito ExtraLight"/>
              <a:cs typeface="Nunito ExtraLight"/>
              <a:sym typeface="Nunito ExtraLight"/>
            </a:endParaRPr>
          </a:p>
          <a:p>
            <a:pPr indent="0" lvl="0" marL="0" rtl="0" algn="ctr">
              <a:spcBef>
                <a:spcPts val="0"/>
              </a:spcBef>
              <a:spcAft>
                <a:spcPts val="0"/>
              </a:spcAft>
              <a:buNone/>
            </a:pPr>
            <a:r>
              <a:rPr lang="en" sz="1000">
                <a:solidFill>
                  <a:schemeClr val="lt1"/>
                </a:solidFill>
                <a:latin typeface="Nunito ExtraLight"/>
                <a:ea typeface="Nunito ExtraLight"/>
                <a:cs typeface="Nunito ExtraLight"/>
                <a:sym typeface="Nunito ExtraLight"/>
              </a:rPr>
              <a:t>No queue</a:t>
            </a:r>
            <a:endParaRPr sz="1000">
              <a:solidFill>
                <a:schemeClr val="lt1"/>
              </a:solidFill>
              <a:latin typeface="Nunito ExtraLight"/>
              <a:ea typeface="Nunito ExtraLight"/>
              <a:cs typeface="Nunito ExtraLight"/>
              <a:sym typeface="Nunito ExtraLight"/>
            </a:endParaRPr>
          </a:p>
          <a:p>
            <a:pPr indent="0" lvl="0" marL="0" rtl="0" algn="ctr">
              <a:spcBef>
                <a:spcPts val="0"/>
              </a:spcBef>
              <a:spcAft>
                <a:spcPts val="0"/>
              </a:spcAft>
              <a:buClr>
                <a:schemeClr val="dk1"/>
              </a:buClr>
              <a:buSzPts val="1100"/>
              <a:buFont typeface="Arial"/>
              <a:buNone/>
            </a:pPr>
            <a:r>
              <a:rPr lang="en" sz="1000">
                <a:solidFill>
                  <a:schemeClr val="lt1"/>
                </a:solidFill>
                <a:latin typeface="Nunito ExtraLight"/>
                <a:ea typeface="Nunito ExtraLight"/>
                <a:cs typeface="Nunito ExtraLight"/>
                <a:sym typeface="Nunito ExtraLight"/>
              </a:rPr>
              <a:t>No problemo</a:t>
            </a:r>
            <a:endParaRPr sz="1000">
              <a:solidFill>
                <a:schemeClr val="lt1"/>
              </a:solidFill>
              <a:latin typeface="Nunito ExtraLight"/>
              <a:ea typeface="Nunito ExtraLight"/>
              <a:cs typeface="Nunito ExtraLight"/>
              <a:sym typeface="Nunito Extra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4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4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4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4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4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4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4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4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339"/>
        </a:solidFill>
      </p:bgPr>
    </p:bg>
    <p:spTree>
      <p:nvGrpSpPr>
        <p:cNvPr id="125" name="Shape 125"/>
        <p:cNvGrpSpPr/>
        <p:nvPr/>
      </p:nvGrpSpPr>
      <p:grpSpPr>
        <a:xfrm>
          <a:off x="0" y="0"/>
          <a:ext cx="0" cy="0"/>
          <a:chOff x="0" y="0"/>
          <a:chExt cx="0" cy="0"/>
        </a:xfrm>
      </p:grpSpPr>
      <p:sp>
        <p:nvSpPr>
          <p:cNvPr id="126" name="Google Shape;126;p20"/>
          <p:cNvSpPr txBox="1"/>
          <p:nvPr>
            <p:ph type="title"/>
          </p:nvPr>
        </p:nvSpPr>
        <p:spPr>
          <a:xfrm>
            <a:off x="727500" y="445025"/>
            <a:ext cx="56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solidFill>
                  <a:schemeClr val="lt1"/>
                </a:solidFill>
                <a:latin typeface="Maven Pro Medium"/>
                <a:ea typeface="Maven Pro Medium"/>
                <a:cs typeface="Maven Pro Medium"/>
                <a:sym typeface="Maven Pro Medium"/>
              </a:rPr>
              <a:t>Multifaceted Human Computer Interaction</a:t>
            </a:r>
            <a:endParaRPr sz="2820"/>
          </a:p>
        </p:txBody>
      </p:sp>
      <p:sp>
        <p:nvSpPr>
          <p:cNvPr id="127" name="Google Shape;127;p20"/>
          <p:cNvSpPr/>
          <p:nvPr/>
        </p:nvSpPr>
        <p:spPr>
          <a:xfrm>
            <a:off x="368975" y="619475"/>
            <a:ext cx="223800" cy="223800"/>
          </a:xfrm>
          <a:prstGeom prst="ellipse">
            <a:avLst/>
          </a:prstGeom>
          <a:solidFill>
            <a:srgbClr val="04D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1679450" y="3089700"/>
            <a:ext cx="2152200" cy="1111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Nunito ExtraLight"/>
                <a:ea typeface="Nunito ExtraLight"/>
                <a:cs typeface="Nunito ExtraLight"/>
                <a:sym typeface="Nunito ExtraLight"/>
              </a:rPr>
              <a:t>Visually impaired users can use voice recognition functionalities of the glasses to input the payment sum.</a:t>
            </a:r>
            <a:endParaRPr sz="1000">
              <a:solidFill>
                <a:schemeClr val="lt1"/>
              </a:solidFill>
              <a:latin typeface="Nunito ExtraLight"/>
              <a:ea typeface="Nunito ExtraLight"/>
              <a:cs typeface="Nunito ExtraLight"/>
              <a:sym typeface="Nunito ExtraLight"/>
            </a:endParaRPr>
          </a:p>
        </p:txBody>
      </p:sp>
      <p:grpSp>
        <p:nvGrpSpPr>
          <p:cNvPr id="129" name="Google Shape;129;p20"/>
          <p:cNvGrpSpPr/>
          <p:nvPr/>
        </p:nvGrpSpPr>
        <p:grpSpPr>
          <a:xfrm>
            <a:off x="1755650" y="1470700"/>
            <a:ext cx="1923300" cy="1529500"/>
            <a:chOff x="1755650" y="1470700"/>
            <a:chExt cx="1923300" cy="1529500"/>
          </a:xfrm>
        </p:grpSpPr>
        <p:sp>
          <p:nvSpPr>
            <p:cNvPr id="130" name="Google Shape;130;p20"/>
            <p:cNvSpPr/>
            <p:nvPr/>
          </p:nvSpPr>
          <p:spPr>
            <a:xfrm>
              <a:off x="2068725" y="1470700"/>
              <a:ext cx="1039800" cy="103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txBox="1"/>
            <p:nvPr/>
          </p:nvSpPr>
          <p:spPr>
            <a:xfrm>
              <a:off x="1755650" y="2600000"/>
              <a:ext cx="19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Light"/>
                  <a:ea typeface="Nunito Light"/>
                  <a:cs typeface="Nunito Light"/>
                  <a:sym typeface="Nunito Light"/>
                </a:rPr>
                <a:t>Inclusive technology</a:t>
              </a:r>
              <a:endParaRPr>
                <a:solidFill>
                  <a:schemeClr val="lt1"/>
                </a:solidFill>
                <a:latin typeface="Nunito Light"/>
                <a:ea typeface="Nunito Light"/>
                <a:cs typeface="Nunito Light"/>
                <a:sym typeface="Nunito Light"/>
              </a:endParaRPr>
            </a:p>
          </p:txBody>
        </p:sp>
        <p:pic>
          <p:nvPicPr>
            <p:cNvPr id="132" name="Google Shape;132;p20"/>
            <p:cNvPicPr preferRelativeResize="0"/>
            <p:nvPr/>
          </p:nvPicPr>
          <p:blipFill>
            <a:blip r:embed="rId3">
              <a:alphaModFix/>
            </a:blip>
            <a:stretch>
              <a:fillRect/>
            </a:stretch>
          </p:blipFill>
          <p:spPr>
            <a:xfrm>
              <a:off x="2174913" y="1576887"/>
              <a:ext cx="827425" cy="827425"/>
            </a:xfrm>
            <a:prstGeom prst="rect">
              <a:avLst/>
            </a:prstGeom>
            <a:noFill/>
            <a:ln>
              <a:noFill/>
            </a:ln>
          </p:spPr>
        </p:pic>
      </p:grpSp>
      <p:sp>
        <p:nvSpPr>
          <p:cNvPr id="133" name="Google Shape;133;p20"/>
          <p:cNvSpPr/>
          <p:nvPr/>
        </p:nvSpPr>
        <p:spPr>
          <a:xfrm>
            <a:off x="5020500" y="3094050"/>
            <a:ext cx="2403900" cy="1111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pPr>
            <a:r>
              <a:rPr lang="en" sz="1000">
                <a:solidFill>
                  <a:schemeClr val="lt1"/>
                </a:solidFill>
                <a:latin typeface="Nunito ExtraLight"/>
                <a:ea typeface="Nunito ExtraLight"/>
                <a:cs typeface="Nunito ExtraLight"/>
                <a:sym typeface="Nunito ExtraLight"/>
              </a:rPr>
              <a:t>Through EEG sensors tracking the emotions of user, we  hope to remind user not to engage in impulsive purchase.  </a:t>
            </a:r>
            <a:endParaRPr sz="1000">
              <a:solidFill>
                <a:schemeClr val="lt1"/>
              </a:solidFill>
              <a:latin typeface="Nunito ExtraLight"/>
              <a:ea typeface="Nunito ExtraLight"/>
              <a:cs typeface="Nunito ExtraLight"/>
              <a:sym typeface="Nunito ExtraLight"/>
            </a:endParaRPr>
          </a:p>
        </p:txBody>
      </p:sp>
      <p:grpSp>
        <p:nvGrpSpPr>
          <p:cNvPr id="134" name="Google Shape;134;p20"/>
          <p:cNvGrpSpPr/>
          <p:nvPr/>
        </p:nvGrpSpPr>
        <p:grpSpPr>
          <a:xfrm>
            <a:off x="5020500" y="1398850"/>
            <a:ext cx="2403900" cy="1605700"/>
            <a:chOff x="5020500" y="1398850"/>
            <a:chExt cx="2403900" cy="1605700"/>
          </a:xfrm>
        </p:grpSpPr>
        <p:sp>
          <p:nvSpPr>
            <p:cNvPr id="135" name="Google Shape;135;p20"/>
            <p:cNvSpPr/>
            <p:nvPr/>
          </p:nvSpPr>
          <p:spPr>
            <a:xfrm>
              <a:off x="5653850" y="1398850"/>
              <a:ext cx="1039800" cy="103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nvSpPr>
          <p:spPr>
            <a:xfrm>
              <a:off x="5020500" y="2604350"/>
              <a:ext cx="24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Light"/>
                  <a:ea typeface="Nunito Light"/>
                  <a:cs typeface="Nunito Light"/>
                  <a:sym typeface="Nunito Light"/>
                </a:rPr>
                <a:t>Prevent impulsive purchase</a:t>
              </a:r>
              <a:endParaRPr>
                <a:solidFill>
                  <a:schemeClr val="lt1"/>
                </a:solidFill>
                <a:latin typeface="Nunito Light"/>
                <a:ea typeface="Nunito Light"/>
                <a:cs typeface="Nunito Light"/>
                <a:sym typeface="Nunito Light"/>
              </a:endParaRPr>
            </a:p>
          </p:txBody>
        </p:sp>
        <p:pic>
          <p:nvPicPr>
            <p:cNvPr id="137" name="Google Shape;137;p20"/>
            <p:cNvPicPr preferRelativeResize="0"/>
            <p:nvPr/>
          </p:nvPicPr>
          <p:blipFill>
            <a:blip r:embed="rId4">
              <a:alphaModFix/>
            </a:blip>
            <a:stretch>
              <a:fillRect/>
            </a:stretch>
          </p:blipFill>
          <p:spPr>
            <a:xfrm>
              <a:off x="5725788" y="1470788"/>
              <a:ext cx="895925" cy="8959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4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4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4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4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339"/>
        </a:solidFill>
      </p:bgPr>
    </p:bg>
    <p:spTree>
      <p:nvGrpSpPr>
        <p:cNvPr id="141" name="Shape 141"/>
        <p:cNvGrpSpPr/>
        <p:nvPr/>
      </p:nvGrpSpPr>
      <p:grpSpPr>
        <a:xfrm>
          <a:off x="0" y="0"/>
          <a:ext cx="0" cy="0"/>
          <a:chOff x="0" y="0"/>
          <a:chExt cx="0" cy="0"/>
        </a:xfrm>
      </p:grpSpPr>
      <p:sp>
        <p:nvSpPr>
          <p:cNvPr id="142" name="Google Shape;142;p21"/>
          <p:cNvSpPr txBox="1"/>
          <p:nvPr>
            <p:ph type="title"/>
          </p:nvPr>
        </p:nvSpPr>
        <p:spPr>
          <a:xfrm>
            <a:off x="727500" y="445025"/>
            <a:ext cx="56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solidFill>
                  <a:schemeClr val="lt1"/>
                </a:solidFill>
                <a:latin typeface="Maven Pro Medium"/>
                <a:ea typeface="Maven Pro Medium"/>
                <a:cs typeface="Maven Pro Medium"/>
                <a:sym typeface="Maven Pro Medium"/>
              </a:rPr>
              <a:t>User-centered payment experience</a:t>
            </a:r>
            <a:endParaRPr sz="2820"/>
          </a:p>
        </p:txBody>
      </p:sp>
      <p:sp>
        <p:nvSpPr>
          <p:cNvPr id="143" name="Google Shape;143;p21"/>
          <p:cNvSpPr/>
          <p:nvPr/>
        </p:nvSpPr>
        <p:spPr>
          <a:xfrm>
            <a:off x="368975" y="619475"/>
            <a:ext cx="223800" cy="223800"/>
          </a:xfrm>
          <a:prstGeom prst="ellipse">
            <a:avLst/>
          </a:prstGeom>
          <a:solidFill>
            <a:srgbClr val="04D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21"/>
          <p:cNvGrpSpPr/>
          <p:nvPr/>
        </p:nvGrpSpPr>
        <p:grpSpPr>
          <a:xfrm>
            <a:off x="592775" y="1807000"/>
            <a:ext cx="1923300" cy="1529500"/>
            <a:chOff x="592775" y="1807000"/>
            <a:chExt cx="1923300" cy="1529500"/>
          </a:xfrm>
        </p:grpSpPr>
        <p:sp>
          <p:nvSpPr>
            <p:cNvPr id="145" name="Google Shape;145;p21"/>
            <p:cNvSpPr/>
            <p:nvPr/>
          </p:nvSpPr>
          <p:spPr>
            <a:xfrm>
              <a:off x="905850" y="1807000"/>
              <a:ext cx="1039800" cy="103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nvSpPr>
          <p:spPr>
            <a:xfrm>
              <a:off x="592775" y="2936300"/>
              <a:ext cx="19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Light"/>
                  <a:ea typeface="Nunito Light"/>
                  <a:cs typeface="Nunito Light"/>
                  <a:sym typeface="Nunito Light"/>
                </a:rPr>
                <a:t>Heads-up computing</a:t>
              </a:r>
              <a:endParaRPr>
                <a:solidFill>
                  <a:schemeClr val="lt1"/>
                </a:solidFill>
                <a:latin typeface="Nunito Light"/>
                <a:ea typeface="Nunito Light"/>
                <a:cs typeface="Nunito Light"/>
                <a:sym typeface="Nunito Light"/>
              </a:endParaRPr>
            </a:p>
          </p:txBody>
        </p:sp>
        <p:pic>
          <p:nvPicPr>
            <p:cNvPr id="147" name="Google Shape;147;p21"/>
            <p:cNvPicPr preferRelativeResize="0"/>
            <p:nvPr/>
          </p:nvPicPr>
          <p:blipFill>
            <a:blip r:embed="rId3">
              <a:alphaModFix/>
            </a:blip>
            <a:stretch>
              <a:fillRect/>
            </a:stretch>
          </p:blipFill>
          <p:spPr>
            <a:xfrm>
              <a:off x="1028700" y="1929850"/>
              <a:ext cx="794100" cy="794100"/>
            </a:xfrm>
            <a:prstGeom prst="rect">
              <a:avLst/>
            </a:prstGeom>
            <a:noFill/>
            <a:ln>
              <a:noFill/>
            </a:ln>
          </p:spPr>
        </p:pic>
      </p:grpSp>
      <p:grpSp>
        <p:nvGrpSpPr>
          <p:cNvPr id="148" name="Google Shape;148;p21"/>
          <p:cNvGrpSpPr/>
          <p:nvPr/>
        </p:nvGrpSpPr>
        <p:grpSpPr>
          <a:xfrm>
            <a:off x="2922275" y="1807000"/>
            <a:ext cx="1923300" cy="1529500"/>
            <a:chOff x="2922275" y="1807000"/>
            <a:chExt cx="1923300" cy="1529500"/>
          </a:xfrm>
        </p:grpSpPr>
        <p:sp>
          <p:nvSpPr>
            <p:cNvPr id="149" name="Google Shape;149;p21"/>
            <p:cNvSpPr/>
            <p:nvPr/>
          </p:nvSpPr>
          <p:spPr>
            <a:xfrm>
              <a:off x="2930550" y="1807000"/>
              <a:ext cx="1039800" cy="103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txBox="1"/>
            <p:nvPr/>
          </p:nvSpPr>
          <p:spPr>
            <a:xfrm>
              <a:off x="2922275" y="2936300"/>
              <a:ext cx="19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Light"/>
                  <a:ea typeface="Nunito Light"/>
                  <a:cs typeface="Nunito Light"/>
                  <a:sym typeface="Nunito Light"/>
                </a:rPr>
                <a:t>More privacy</a:t>
              </a:r>
              <a:endParaRPr>
                <a:solidFill>
                  <a:schemeClr val="lt1"/>
                </a:solidFill>
                <a:latin typeface="Nunito Light"/>
                <a:ea typeface="Nunito Light"/>
                <a:cs typeface="Nunito Light"/>
                <a:sym typeface="Nunito Light"/>
              </a:endParaRPr>
            </a:p>
          </p:txBody>
        </p:sp>
        <p:pic>
          <p:nvPicPr>
            <p:cNvPr id="151" name="Google Shape;151;p21"/>
            <p:cNvPicPr preferRelativeResize="0"/>
            <p:nvPr/>
          </p:nvPicPr>
          <p:blipFill>
            <a:blip r:embed="rId4">
              <a:alphaModFix/>
            </a:blip>
            <a:stretch>
              <a:fillRect/>
            </a:stretch>
          </p:blipFill>
          <p:spPr>
            <a:xfrm>
              <a:off x="3039950" y="1929850"/>
              <a:ext cx="731350" cy="731350"/>
            </a:xfrm>
            <a:prstGeom prst="rect">
              <a:avLst/>
            </a:prstGeom>
            <a:noFill/>
            <a:ln>
              <a:noFill/>
            </a:ln>
          </p:spPr>
        </p:pic>
      </p:grpSp>
      <p:grpSp>
        <p:nvGrpSpPr>
          <p:cNvPr id="152" name="Google Shape;152;p21"/>
          <p:cNvGrpSpPr/>
          <p:nvPr/>
        </p:nvGrpSpPr>
        <p:grpSpPr>
          <a:xfrm>
            <a:off x="4811125" y="1807000"/>
            <a:ext cx="1414925" cy="1529500"/>
            <a:chOff x="4811125" y="1807000"/>
            <a:chExt cx="1414925" cy="1529500"/>
          </a:xfrm>
        </p:grpSpPr>
        <p:sp>
          <p:nvSpPr>
            <p:cNvPr id="153" name="Google Shape;153;p21"/>
            <p:cNvSpPr/>
            <p:nvPr/>
          </p:nvSpPr>
          <p:spPr>
            <a:xfrm>
              <a:off x="4811125" y="1807000"/>
              <a:ext cx="1039800" cy="103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txBox="1"/>
            <p:nvPr/>
          </p:nvSpPr>
          <p:spPr>
            <a:xfrm>
              <a:off x="4879050" y="2936300"/>
              <a:ext cx="13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Light"/>
                  <a:ea typeface="Nunito Light"/>
                  <a:cs typeface="Nunito Light"/>
                  <a:sym typeface="Nunito Light"/>
                </a:rPr>
                <a:t>More fun</a:t>
              </a:r>
              <a:endParaRPr>
                <a:solidFill>
                  <a:schemeClr val="lt1"/>
                </a:solidFill>
                <a:latin typeface="Nunito Light"/>
                <a:ea typeface="Nunito Light"/>
                <a:cs typeface="Nunito Light"/>
                <a:sym typeface="Nunito Light"/>
              </a:endParaRPr>
            </a:p>
          </p:txBody>
        </p:sp>
        <p:pic>
          <p:nvPicPr>
            <p:cNvPr id="155" name="Google Shape;155;p21"/>
            <p:cNvPicPr preferRelativeResize="0"/>
            <p:nvPr/>
          </p:nvPicPr>
          <p:blipFill>
            <a:blip r:embed="rId5">
              <a:alphaModFix/>
            </a:blip>
            <a:stretch>
              <a:fillRect/>
            </a:stretch>
          </p:blipFill>
          <p:spPr>
            <a:xfrm>
              <a:off x="4933975" y="1909200"/>
              <a:ext cx="794100" cy="794100"/>
            </a:xfrm>
            <a:prstGeom prst="rect">
              <a:avLst/>
            </a:prstGeom>
            <a:noFill/>
            <a:ln>
              <a:noFill/>
            </a:ln>
          </p:spPr>
        </p:pic>
      </p:grpSp>
      <p:grpSp>
        <p:nvGrpSpPr>
          <p:cNvPr id="156" name="Google Shape;156;p21"/>
          <p:cNvGrpSpPr/>
          <p:nvPr/>
        </p:nvGrpSpPr>
        <p:grpSpPr>
          <a:xfrm>
            <a:off x="6835825" y="1807000"/>
            <a:ext cx="1923300" cy="1529500"/>
            <a:chOff x="6835825" y="1807000"/>
            <a:chExt cx="1923300" cy="1529500"/>
          </a:xfrm>
        </p:grpSpPr>
        <p:sp>
          <p:nvSpPr>
            <p:cNvPr id="157" name="Google Shape;157;p21"/>
            <p:cNvSpPr/>
            <p:nvPr/>
          </p:nvSpPr>
          <p:spPr>
            <a:xfrm>
              <a:off x="6920300" y="1807000"/>
              <a:ext cx="1039800" cy="103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txBox="1"/>
            <p:nvPr/>
          </p:nvSpPr>
          <p:spPr>
            <a:xfrm>
              <a:off x="6835825" y="2936300"/>
              <a:ext cx="19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Light"/>
                  <a:ea typeface="Nunito Light"/>
                  <a:cs typeface="Nunito Light"/>
                  <a:sym typeface="Nunito Light"/>
                </a:rPr>
                <a:t>Easier to use</a:t>
              </a:r>
              <a:endParaRPr>
                <a:solidFill>
                  <a:schemeClr val="lt1"/>
                </a:solidFill>
                <a:latin typeface="Nunito Light"/>
                <a:ea typeface="Nunito Light"/>
                <a:cs typeface="Nunito Light"/>
                <a:sym typeface="Nunito Light"/>
              </a:endParaRPr>
            </a:p>
          </p:txBody>
        </p:sp>
        <p:pic>
          <p:nvPicPr>
            <p:cNvPr id="159" name="Google Shape;159;p21"/>
            <p:cNvPicPr preferRelativeResize="0"/>
            <p:nvPr/>
          </p:nvPicPr>
          <p:blipFill>
            <a:blip r:embed="rId6">
              <a:alphaModFix/>
            </a:blip>
            <a:stretch>
              <a:fillRect/>
            </a:stretch>
          </p:blipFill>
          <p:spPr>
            <a:xfrm>
              <a:off x="7119350" y="1961225"/>
              <a:ext cx="731350" cy="731350"/>
            </a:xfrm>
            <a:prstGeom prst="rect">
              <a:avLst/>
            </a:prstGeom>
            <a:noFill/>
            <a:ln>
              <a:noFill/>
            </a:ln>
          </p:spPr>
        </p:pic>
      </p:grpSp>
      <p:sp>
        <p:nvSpPr>
          <p:cNvPr id="160" name="Google Shape;160;p21"/>
          <p:cNvSpPr/>
          <p:nvPr/>
        </p:nvSpPr>
        <p:spPr>
          <a:xfrm>
            <a:off x="743700" y="3636075"/>
            <a:ext cx="1364100" cy="637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Nunito ExtraLight"/>
                <a:ea typeface="Nunito ExtraLight"/>
                <a:cs typeface="Nunito ExtraLight"/>
                <a:sym typeface="Nunito ExtraLight"/>
              </a:rPr>
              <a:t>Natural interaction</a:t>
            </a:r>
            <a:endParaRPr>
              <a:solidFill>
                <a:schemeClr val="lt1"/>
              </a:solidFill>
            </a:endParaRPr>
          </a:p>
        </p:txBody>
      </p:sp>
      <p:sp>
        <p:nvSpPr>
          <p:cNvPr id="161" name="Google Shape;161;p21"/>
          <p:cNvSpPr/>
          <p:nvPr/>
        </p:nvSpPr>
        <p:spPr>
          <a:xfrm>
            <a:off x="2768400" y="3611600"/>
            <a:ext cx="1364100" cy="637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Nunito ExtraLight"/>
                <a:ea typeface="Nunito ExtraLight"/>
                <a:cs typeface="Nunito ExtraLight"/>
                <a:sym typeface="Nunito ExtraLight"/>
              </a:rPr>
              <a:t>Private screen, no face recognition</a:t>
            </a:r>
            <a:endParaRPr>
              <a:solidFill>
                <a:schemeClr val="lt1"/>
              </a:solidFill>
            </a:endParaRPr>
          </a:p>
        </p:txBody>
      </p:sp>
      <p:sp>
        <p:nvSpPr>
          <p:cNvPr id="162" name="Google Shape;162;p21"/>
          <p:cNvSpPr/>
          <p:nvPr/>
        </p:nvSpPr>
        <p:spPr>
          <a:xfrm>
            <a:off x="4716075" y="3636075"/>
            <a:ext cx="1364100" cy="637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Nunito ExtraLight"/>
                <a:ea typeface="Nunito ExtraLight"/>
                <a:cs typeface="Nunito ExtraLight"/>
                <a:sym typeface="Nunito ExtraLight"/>
              </a:rPr>
              <a:t>Customizable payment gesture, </a:t>
            </a:r>
            <a:r>
              <a:rPr lang="en" sz="1000">
                <a:solidFill>
                  <a:schemeClr val="lt1"/>
                </a:solidFill>
                <a:latin typeface="Nunito ExtraLight"/>
                <a:ea typeface="Nunito ExtraLight"/>
                <a:cs typeface="Nunito ExtraLight"/>
                <a:sym typeface="Nunito ExtraLight"/>
              </a:rPr>
              <a:t>intuitive</a:t>
            </a:r>
            <a:endParaRPr>
              <a:solidFill>
                <a:schemeClr val="lt1"/>
              </a:solidFill>
            </a:endParaRPr>
          </a:p>
        </p:txBody>
      </p:sp>
      <p:sp>
        <p:nvSpPr>
          <p:cNvPr id="163" name="Google Shape;163;p21"/>
          <p:cNvSpPr/>
          <p:nvPr/>
        </p:nvSpPr>
        <p:spPr>
          <a:xfrm>
            <a:off x="6802975" y="3656425"/>
            <a:ext cx="1364100" cy="637500"/>
          </a:xfrm>
          <a:prstGeom prst="roundRect">
            <a:avLst>
              <a:gd fmla="val 16667" name="adj"/>
            </a:avLst>
          </a:prstGeom>
          <a:noFill/>
          <a:ln cap="flat" cmpd="sng" w="9525">
            <a:solidFill>
              <a:srgbClr val="04D7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Nunito ExtraLight"/>
                <a:ea typeface="Nunito ExtraLight"/>
                <a:cs typeface="Nunito ExtraLight"/>
                <a:sym typeface="Nunito ExtraLight"/>
              </a:rPr>
              <a:t>Less action</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4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4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4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4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4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4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4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4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